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79" r:id="rId11"/>
    <p:sldId id="265" r:id="rId12"/>
    <p:sldId id="266" r:id="rId13"/>
    <p:sldId id="267" r:id="rId14"/>
    <p:sldId id="268" r:id="rId15"/>
    <p:sldId id="278" r:id="rId16"/>
    <p:sldId id="270" r:id="rId17"/>
    <p:sldId id="271" r:id="rId18"/>
    <p:sldId id="272" r:id="rId19"/>
    <p:sldId id="275" r:id="rId20"/>
    <p:sldId id="277" r:id="rId21"/>
    <p:sldId id="269" r:id="rId22"/>
    <p:sldId id="274" r:id="rId23"/>
    <p:sldId id="273" r:id="rId24"/>
    <p:sldId id="280" r:id="rId25"/>
    <p:sldId id="276"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07180-B030-448D-858F-99A8B6425D5B}" v="444" dt="2023-09-21T06:56:19.510"/>
    <p1510:client id="{DC92A112-BA31-4794-A2C2-D6896AD362F3}" v="281" dt="2023-09-21T06:49:35.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‹Nº›</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197987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326818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238175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242297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418299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175950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‹Nº›</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88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2977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‹Nº›</a:t>
            </a:fld>
            <a:endParaRPr lang="en-US"/>
          </a:p>
        </p:txBody>
      </p:sp>
    </p:spTree>
    <p:extLst>
      <p:ext uri="{BB962C8B-B14F-4D97-AF65-F5344CB8AC3E}">
        <p14:creationId xmlns:p14="http://schemas.microsoft.com/office/powerpoint/2010/main" val="397911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‹Nº›</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982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9/28/2023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‹Nº›</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8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9/28/2023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‹Nº›</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34600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eyWaGI87kjo?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ZDFJWw0d3hY?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bJprhLoVQNg?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https://www.youtube.com/embed/gFFQzg2NIm8?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formiux.com/que-es-una-interfaz-de-usuario/#:~:text=Las%20interfaces%20tangibles%20para%20usuario,mucho%20m%C3%A1s%20importante%20e%20impactante" TargetMode="External"/><Relationship Id="rId2" Type="http://schemas.openxmlformats.org/officeDocument/2006/relationships/hyperlink" Target="https://rockcontent.com/es/blog/interfaz-de-usuario/#:~:text=Interfaz%20de%20software,la%20pantalla%20de%20su%20dispositivo" TargetMode="External"/><Relationship Id="rId1" Type="http://schemas.openxmlformats.org/officeDocument/2006/relationships/slideLayout" Target="../slideLayouts/slideLayout2.xml"/><Relationship Id="rId5" Type="http://schemas.openxmlformats.org/officeDocument/2006/relationships/hyperlink" Target="https://medium.com/uxers-umng/ux-en-interfaces-de-usuario-tangibles-f77b4b4ac295" TargetMode="External"/><Relationship Id="rId4" Type="http://schemas.openxmlformats.org/officeDocument/2006/relationships/hyperlink" Target="https://www.liveagent.es/glosario/interfaz-de-usuario-de-voz/"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DF9340C5-5527-E1C6-607C-AFCE8798BAC7}"/>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 name="Subtítulo 2">
            <a:extLst>
              <a:ext uri="{FF2B5EF4-FFF2-40B4-BE49-F238E27FC236}">
                <a16:creationId xmlns:a16="http://schemas.microsoft.com/office/drawing/2014/main" id="{A8DF6BC1-2EC8-1DFE-96B3-B096B3B4718E}"/>
              </a:ext>
            </a:extLst>
          </p:cNvPr>
          <p:cNvSpPr>
            <a:spLocks noGrp="1"/>
          </p:cNvSpPr>
          <p:nvPr>
            <p:ph type="subTitle" idx="1"/>
          </p:nvPr>
        </p:nvSpPr>
        <p:spPr>
          <a:xfrm>
            <a:off x="895480" y="5076496"/>
            <a:ext cx="6772868" cy="826113"/>
          </a:xfrm>
        </p:spPr>
        <p:txBody>
          <a:bodyPr>
            <a:normAutofit lnSpcReduction="10000"/>
          </a:bodyPr>
          <a:lstStyle/>
          <a:p>
            <a:endParaRPr lang="es-MX" dirty="0">
              <a:solidFill>
                <a:srgbClr val="FFFFFF"/>
              </a:solidFill>
            </a:endParaRPr>
          </a:p>
          <a:p>
            <a:r>
              <a:rPr lang="es-MX">
                <a:solidFill>
                  <a:srgbClr val="FFFFFF"/>
                </a:solidFill>
              </a:rPr>
              <a:t>ELABORADO POR: KEVIN OSVALDO PANES LANDA</a:t>
            </a:r>
          </a:p>
        </p:txBody>
      </p:sp>
      <p:sp>
        <p:nvSpPr>
          <p:cNvPr id="22" name="Slide Number Placeholder 4">
            <a:extLst>
              <a:ext uri="{FF2B5EF4-FFF2-40B4-BE49-F238E27FC236}">
                <a16:creationId xmlns:a16="http://schemas.microsoft.com/office/drawing/2014/main" id="{E89E93CB-CB2E-155E-912C-AD438FB56417}"/>
              </a:ext>
            </a:extLst>
          </p:cNvPr>
          <p:cNvSpPr>
            <a:spLocks noGrp="1"/>
          </p:cNvSpPr>
          <p:nvPr>
            <p:ph type="sldNum" sz="quarter" idx="12"/>
          </p:nvPr>
        </p:nvSpPr>
        <p:spPr>
          <a:xfrm>
            <a:off x="10696577" y="6199188"/>
            <a:ext cx="619125" cy="365125"/>
          </a:xfrm>
        </p:spPr>
        <p:txBody>
          <a:bodyPr>
            <a:normAutofit/>
          </a:bodyPr>
          <a:lstStyle/>
          <a:p>
            <a:pPr>
              <a:spcAft>
                <a:spcPts val="600"/>
              </a:spcAft>
            </a:pPr>
            <a:fld id="{9DFF7F0B-831F-46BB-8F4F-ABBF3D4914C2}"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
        <p:nvSpPr>
          <p:cNvPr id="2" name="Título 1">
            <a:extLst>
              <a:ext uri="{FF2B5EF4-FFF2-40B4-BE49-F238E27FC236}">
                <a16:creationId xmlns:a16="http://schemas.microsoft.com/office/drawing/2014/main" id="{D00FECC2-579B-52C4-A26C-4B9AD784A693}"/>
              </a:ext>
            </a:extLst>
          </p:cNvPr>
          <p:cNvSpPr>
            <a:spLocks noGrp="1"/>
          </p:cNvSpPr>
          <p:nvPr>
            <p:ph type="ctrTitle"/>
          </p:nvPr>
        </p:nvSpPr>
        <p:spPr>
          <a:xfrm>
            <a:off x="895481" y="2919772"/>
            <a:ext cx="6772868" cy="2150420"/>
          </a:xfrm>
        </p:spPr>
        <p:txBody>
          <a:bodyPr>
            <a:normAutofit/>
          </a:bodyPr>
          <a:lstStyle/>
          <a:p>
            <a:pPr>
              <a:lnSpc>
                <a:spcPct val="110000"/>
              </a:lnSpc>
            </a:pPr>
            <a:r>
              <a:rPr lang="es-MX" sz="3000">
                <a:solidFill>
                  <a:srgbClr val="FFFFFF"/>
                </a:solidFill>
              </a:rPr>
              <a:t>INTERFACES NATURALES</a:t>
            </a:r>
            <a:br>
              <a:rPr lang="es-MX" sz="3000">
                <a:solidFill>
                  <a:srgbClr val="FFFFFF"/>
                </a:solidFill>
              </a:rPr>
            </a:br>
            <a:br>
              <a:rPr lang="es-MX" sz="3000">
                <a:solidFill>
                  <a:srgbClr val="FFFFFF"/>
                </a:solidFill>
              </a:rPr>
            </a:br>
            <a:r>
              <a:rPr lang="es-MX" sz="3000">
                <a:solidFill>
                  <a:srgbClr val="FFFFFF"/>
                </a:solidFill>
              </a:rPr>
              <a:t>INTERFACES DE USUARIO AVANZADAS</a:t>
            </a:r>
          </a:p>
        </p:txBody>
      </p:sp>
    </p:spTree>
    <p:extLst>
      <p:ext uri="{BB962C8B-B14F-4D97-AF65-F5344CB8AC3E}">
        <p14:creationId xmlns:p14="http://schemas.microsoft.com/office/powerpoint/2010/main" val="85490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Nuevo Nissan Versa | Tutorial | Aprende a usar el sistema de navegación">
            <a:hlinkClick r:id="" action="ppaction://media"/>
            <a:extLst>
              <a:ext uri="{FF2B5EF4-FFF2-40B4-BE49-F238E27FC236}">
                <a16:creationId xmlns:a16="http://schemas.microsoft.com/office/drawing/2014/main" id="{2FE4840D-E6FE-3BC9-B702-D8096154F041}"/>
              </a:ext>
            </a:extLst>
          </p:cNvPr>
          <p:cNvPicPr>
            <a:picLocks noRot="1" noChangeAspect="1"/>
          </p:cNvPicPr>
          <p:nvPr>
            <a:videoFile r:link="rId1"/>
          </p:nvPr>
        </p:nvPicPr>
        <p:blipFill>
          <a:blip r:embed="rId3"/>
          <a:stretch>
            <a:fillRect/>
          </a:stretch>
        </p:blipFill>
        <p:spPr>
          <a:xfrm>
            <a:off x="952090" y="961308"/>
            <a:ext cx="10305845" cy="4950632"/>
          </a:xfrm>
          <a:prstGeom prst="rect">
            <a:avLst/>
          </a:prstGeom>
        </p:spPr>
      </p:pic>
    </p:spTree>
    <p:extLst>
      <p:ext uri="{BB962C8B-B14F-4D97-AF65-F5344CB8AC3E}">
        <p14:creationId xmlns:p14="http://schemas.microsoft.com/office/powerpoint/2010/main" val="167578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16E8E93-4098-5AF2-35DA-041F41542E82}"/>
              </a:ext>
            </a:extLst>
          </p:cNvPr>
          <p:cNvPicPr>
            <a:picLocks noChangeAspect="1"/>
          </p:cNvPicPr>
          <p:nvPr/>
        </p:nvPicPr>
        <p:blipFill rotWithShape="1">
          <a:blip r:embed="rId2"/>
          <a:srcRect l="27469" r="5864"/>
          <a:stretch/>
        </p:blipFill>
        <p:spPr>
          <a:xfrm>
            <a:off x="6096000" y="-2"/>
            <a:ext cx="6096000"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72918" y="1064296"/>
            <a:ext cx="4596406" cy="1152144"/>
          </a:xfrm>
        </p:spPr>
        <p:txBody>
          <a:bodyPr>
            <a:normAutofit/>
          </a:bodyPr>
          <a:lstStyle/>
          <a:p>
            <a:r>
              <a:rPr lang="es-MX"/>
              <a:t>INTERFACES VIRTUALES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1066801" y="2216440"/>
            <a:ext cx="4905374" cy="3577264"/>
          </a:xfrm>
        </p:spPr>
        <p:txBody>
          <a:bodyPr>
            <a:normAutofit/>
          </a:bodyPr>
          <a:lstStyle/>
          <a:p>
            <a:pPr algn="just">
              <a:lnSpc>
                <a:spcPct val="110000"/>
              </a:lnSpc>
            </a:pPr>
            <a:r>
              <a:rPr lang="es-MX"/>
              <a:t>Una interfaz virtual se refiere a una representación gráfica o interactiva de un sistema, programa o dispositivo que simula la apariencia y la funcionalidad de algo real, pero que existe en un entorno digital o virtual en lugar de en el mundo físico. Estas interfaces permiten a los usuarios interactuar con sistemas informáticos de manera más intuitiva y eficiente.</a:t>
            </a: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350496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16E8E93-4098-5AF2-35DA-041F41542E82}"/>
              </a:ext>
            </a:extLst>
          </p:cNvPr>
          <p:cNvPicPr>
            <a:picLocks noChangeAspect="1"/>
          </p:cNvPicPr>
          <p:nvPr/>
        </p:nvPicPr>
        <p:blipFill rotWithShape="1">
          <a:blip r:embed="rId2">
            <a:alphaModFix amt="50000"/>
          </a:blip>
          <a:srcRect l="33350" r="15750"/>
          <a:stretch/>
        </p:blipFill>
        <p:spPr>
          <a:xfrm>
            <a:off x="20" y="-1"/>
            <a:ext cx="4654276"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847726" y="1338672"/>
            <a:ext cx="3690339"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767944" y="1073020"/>
            <a:ext cx="6242178" cy="4609323"/>
          </a:xfrm>
        </p:spPr>
        <p:txBody>
          <a:bodyPr>
            <a:normAutofit lnSpcReduction="10000"/>
          </a:bodyPr>
          <a:lstStyle/>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Representación gráfica: </a:t>
            </a:r>
            <a:r>
              <a:rPr lang="es-MX" sz="2000" kern="100">
                <a:effectLst/>
                <a:ea typeface="Calibri" panose="020F0502020204030204" pitchFamily="34" charset="0"/>
                <a:cs typeface="Times New Roman" panose="02020603050405020304" pitchFamily="18" charset="0"/>
              </a:rPr>
              <a:t>Las interfaces virtuales suelen incluir elementos visuales, como botones, iconos, gráficos y texto, que permiten a los usuarios interactuar con el sistema o la información de manera visual.</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Interactividad: </a:t>
            </a:r>
            <a:r>
              <a:rPr lang="es-MX" sz="2000" kern="100">
                <a:effectLst/>
                <a:ea typeface="Calibri" panose="020F0502020204030204" pitchFamily="34" charset="0"/>
                <a:cs typeface="Times New Roman" panose="02020603050405020304" pitchFamily="18" charset="0"/>
              </a:rPr>
              <a:t>Las interfaces virtuales permiten a los usuarios realizar acciones y recibir retroalimentación a través de la manipulación de elementos gráficos, clics, toques, gestos, movimientos o entradas de teclado.</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Personalización:</a:t>
            </a:r>
            <a:r>
              <a:rPr lang="es-MX" sz="2000" kern="100">
                <a:effectLst/>
                <a:ea typeface="Calibri" panose="020F0502020204030204" pitchFamily="34" charset="0"/>
                <a:cs typeface="Times New Roman" panose="02020603050405020304" pitchFamily="18" charset="0"/>
              </a:rPr>
              <a:t> Muchas interfaces virtuales permiten a los usuarios personalizar la apariencia y la configuración según sus preferencias individuales, lo que mejora la experiencia de usuario.</a:t>
            </a:r>
            <a:endParaRPr lang="es-MX" kern="100">
              <a:effectLst/>
              <a:ea typeface="Calibri" panose="020F0502020204030204" pitchFamily="34" charset="0"/>
              <a:cs typeface="Times New Roman" panose="02020603050405020304" pitchFamily="18" charset="0"/>
            </a:endParaRPr>
          </a:p>
          <a:p>
            <a:endParaRPr lang="es-MX"/>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12</a:t>
            </a:fld>
            <a:endParaRPr lang="en-US"/>
          </a:p>
        </p:txBody>
      </p:sp>
    </p:spTree>
    <p:extLst>
      <p:ext uri="{BB962C8B-B14F-4D97-AF65-F5344CB8AC3E}">
        <p14:creationId xmlns:p14="http://schemas.microsoft.com/office/powerpoint/2010/main" val="184994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16E8E93-4098-5AF2-35DA-041F41542E82}"/>
              </a:ext>
            </a:extLst>
          </p:cNvPr>
          <p:cNvPicPr>
            <a:picLocks noChangeAspect="1"/>
          </p:cNvPicPr>
          <p:nvPr/>
        </p:nvPicPr>
        <p:blipFill rotWithShape="1">
          <a:blip r:embed="rId2">
            <a:alphaModFix amt="50000"/>
          </a:blip>
          <a:srcRect l="33350" r="15750"/>
          <a:stretch/>
        </p:blipFill>
        <p:spPr>
          <a:xfrm>
            <a:off x="20" y="-1"/>
            <a:ext cx="4654276"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847726" y="1338672"/>
            <a:ext cx="3690339"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767944" y="1073020"/>
            <a:ext cx="6242178" cy="4609323"/>
          </a:xfrm>
        </p:spPr>
        <p:txBody>
          <a:bodyPr>
            <a:normAutofit/>
          </a:bodyPr>
          <a:lstStyle/>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Accesibilidad: </a:t>
            </a:r>
            <a:r>
              <a:rPr lang="es-MX" sz="2000" kern="100">
                <a:effectLst/>
                <a:ea typeface="Calibri" panose="020F0502020204030204" pitchFamily="34" charset="0"/>
                <a:cs typeface="Times New Roman" panose="02020603050405020304" pitchFamily="18" charset="0"/>
              </a:rPr>
              <a:t>Las interfaces virtuales a menudo incluyen funciones de accesibilidad, como ajustes de tamaño de fuente, lectura en voz alta, modos de alto contraste y opciones de navegación por teclado, para satisfacer las necesidades de usuarios con discapacidades.</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Compatibilidad multiplataforma: </a:t>
            </a:r>
            <a:r>
              <a:rPr lang="es-MX" sz="2000" kern="100">
                <a:effectLst/>
                <a:ea typeface="Calibri" panose="020F0502020204030204" pitchFamily="34" charset="0"/>
                <a:cs typeface="Times New Roman" panose="02020603050405020304" pitchFamily="18" charset="0"/>
              </a:rPr>
              <a:t>En muchos casos, las interfaces virtuales deben ser compatibles con múltiples dispositivos y sistemas operativos para llegar a la mayor audiencia posible.</a:t>
            </a:r>
            <a:endParaRPr lang="es-MX" kern="100">
              <a:effectLst/>
              <a:ea typeface="Calibri" panose="020F0502020204030204" pitchFamily="34" charset="0"/>
              <a:cs typeface="Times New Roman" panose="02020603050405020304" pitchFamily="18" charset="0"/>
            </a:endParaRPr>
          </a:p>
          <a:p>
            <a:endParaRPr lang="es-MX"/>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13</a:t>
            </a:fld>
            <a:endParaRPr lang="en-US"/>
          </a:p>
        </p:txBody>
      </p:sp>
    </p:spTree>
    <p:extLst>
      <p:ext uri="{BB962C8B-B14F-4D97-AF65-F5344CB8AC3E}">
        <p14:creationId xmlns:p14="http://schemas.microsoft.com/office/powerpoint/2010/main" val="367812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74D658-3851-9ED3-17A5-62F48B75A547}"/>
              </a:ext>
            </a:extLst>
          </p:cNvPr>
          <p:cNvSpPr>
            <a:spLocks noGrp="1"/>
          </p:cNvSpPr>
          <p:nvPr>
            <p:ph type="ctrTitle"/>
          </p:nvPr>
        </p:nvSpPr>
        <p:spPr>
          <a:xfrm>
            <a:off x="5999013" y="959879"/>
            <a:ext cx="4521633" cy="745147"/>
          </a:xfrm>
        </p:spPr>
        <p:txBody>
          <a:bodyPr anchor="ctr">
            <a:normAutofit/>
          </a:bodyPr>
          <a:lstStyle/>
          <a:p>
            <a:r>
              <a:rPr lang="es-MX" dirty="0"/>
              <a:t>EJEMPLOS</a:t>
            </a:r>
          </a:p>
        </p:txBody>
      </p:sp>
      <p:sp>
        <p:nvSpPr>
          <p:cNvPr id="3" name="Marcador de contenido 2">
            <a:extLst>
              <a:ext uri="{FF2B5EF4-FFF2-40B4-BE49-F238E27FC236}">
                <a16:creationId xmlns:a16="http://schemas.microsoft.com/office/drawing/2014/main" id="{3C8CBB21-33B9-FE7F-A6FC-6F41909319B7}"/>
              </a:ext>
            </a:extLst>
          </p:cNvPr>
          <p:cNvSpPr>
            <a:spLocks noGrp="1"/>
          </p:cNvSpPr>
          <p:nvPr>
            <p:ph type="subTitle" idx="1"/>
          </p:nvPr>
        </p:nvSpPr>
        <p:spPr>
          <a:xfrm>
            <a:off x="5459371" y="1705026"/>
            <a:ext cx="5703930" cy="4115671"/>
          </a:xfrm>
        </p:spPr>
        <p:txBody>
          <a:bodyPr anchor="b">
            <a:normAutofit fontScale="85000" lnSpcReduction="20000"/>
          </a:bodyPr>
          <a:lstStyle/>
          <a:p>
            <a:pPr marL="342900" lvl="0" indent="-342900" algn="just">
              <a:lnSpc>
                <a:spcPct val="107000"/>
              </a:lnSpc>
              <a:buFont typeface="Symbol" panose="05050102010706020507" pitchFamily="18" charset="2"/>
              <a:buChar char=""/>
              <a:tabLst>
                <a:tab pos="457200" algn="l"/>
              </a:tabLst>
            </a:pPr>
            <a:r>
              <a:rPr lang="es-MX" sz="2400" b="1" kern="100" dirty="0">
                <a:effectLst/>
                <a:ea typeface="Calibri" panose="020F0502020204030204" pitchFamily="34" charset="0"/>
                <a:cs typeface="Times New Roman" panose="02020603050405020304" pitchFamily="18" charset="0"/>
              </a:rPr>
              <a:t>Videojuegos:</a:t>
            </a:r>
            <a:r>
              <a:rPr lang="es-MX" sz="2400" kern="100" dirty="0">
                <a:effectLst/>
                <a:ea typeface="Calibri" panose="020F0502020204030204" pitchFamily="34" charset="0"/>
                <a:cs typeface="Times New Roman" panose="02020603050405020304" pitchFamily="18" charset="0"/>
              </a:rPr>
              <a:t> Los videojuegos utilizan interfaces virtuales para mostrar información del juego, como indicadores de salud, mapas, inventarios y opciones de configuración, así como para permitir que los jugadores interactúen con el mundo del juego a través de controladores y pantallas.</a:t>
            </a:r>
            <a:endParaRPr lang="es-MX" sz="2100" kern="1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400" b="1" kern="100" dirty="0">
                <a:effectLst/>
                <a:ea typeface="Calibri" panose="020F0502020204030204" pitchFamily="34" charset="0"/>
                <a:cs typeface="Times New Roman" panose="02020603050405020304" pitchFamily="18" charset="0"/>
              </a:rPr>
              <a:t>Interfaz de usuario de software: </a:t>
            </a:r>
            <a:r>
              <a:rPr lang="es-MX" sz="2400" kern="100" dirty="0">
                <a:effectLst/>
                <a:ea typeface="Calibri" panose="020F0502020204030204" pitchFamily="34" charset="0"/>
                <a:cs typeface="Times New Roman" panose="02020603050405020304" pitchFamily="18" charset="0"/>
              </a:rPr>
              <a:t>En sistemas operativos, aplicaciones de software y sitios web, las interfaces virtuales proporcionan una forma visual y táctil para que los usuarios interactúen con la información y las funciones del programa.</a:t>
            </a:r>
            <a:endParaRPr lang="es-MX" sz="2100" kern="100" dirty="0">
              <a:effectLst/>
              <a:ea typeface="Calibri" panose="020F0502020204030204" pitchFamily="34" charset="0"/>
              <a:cs typeface="Times New Roman" panose="02020603050405020304" pitchFamily="18" charset="0"/>
            </a:endParaRPr>
          </a:p>
          <a:p>
            <a:endParaRPr lang="es-MX" dirty="0"/>
          </a:p>
        </p:txBody>
      </p:sp>
      <p:pic>
        <p:nvPicPr>
          <p:cNvPr id="4" name="Imagen 3">
            <a:extLst>
              <a:ext uri="{FF2B5EF4-FFF2-40B4-BE49-F238E27FC236}">
                <a16:creationId xmlns:a16="http://schemas.microsoft.com/office/drawing/2014/main" id="{11F8A2DE-557D-6F4A-20B5-5A02544E22A1}"/>
              </a:ext>
            </a:extLst>
          </p:cNvPr>
          <p:cNvPicPr>
            <a:picLocks noChangeAspect="1"/>
          </p:cNvPicPr>
          <p:nvPr/>
        </p:nvPicPr>
        <p:blipFill rotWithShape="1">
          <a:blip r:embed="rId2"/>
          <a:srcRect t="16495" b="23472"/>
          <a:stretch/>
        </p:blipFill>
        <p:spPr>
          <a:xfrm>
            <a:off x="1671354" y="1543930"/>
            <a:ext cx="3788016" cy="2086427"/>
          </a:xfrm>
          <a:prstGeom prst="rect">
            <a:avLst/>
          </a:prstGeom>
          <a:noFill/>
        </p:spPr>
      </p:pic>
      <p:pic>
        <p:nvPicPr>
          <p:cNvPr id="5" name="Imagen 4">
            <a:extLst>
              <a:ext uri="{FF2B5EF4-FFF2-40B4-BE49-F238E27FC236}">
                <a16:creationId xmlns:a16="http://schemas.microsoft.com/office/drawing/2014/main" id="{BE6A6BF8-E861-D64E-F0A7-36B231915743}"/>
              </a:ext>
            </a:extLst>
          </p:cNvPr>
          <p:cNvPicPr>
            <a:picLocks noChangeAspect="1"/>
          </p:cNvPicPr>
          <p:nvPr/>
        </p:nvPicPr>
        <p:blipFill rotWithShape="1">
          <a:blip r:embed="rId3"/>
          <a:srcRect t="12572"/>
          <a:stretch/>
        </p:blipFill>
        <p:spPr>
          <a:xfrm>
            <a:off x="1671354" y="3819073"/>
            <a:ext cx="3788016" cy="2086427"/>
          </a:xfrm>
          <a:prstGeom prst="rect">
            <a:avLst/>
          </a:prstGeom>
          <a:noFill/>
        </p:spPr>
      </p:pic>
      <p:sp>
        <p:nvSpPr>
          <p:cNvPr id="18" name="Slide Number Placeholder 16">
            <a:extLst>
              <a:ext uri="{FF2B5EF4-FFF2-40B4-BE49-F238E27FC236}">
                <a16:creationId xmlns:a16="http://schemas.microsoft.com/office/drawing/2014/main" id="{77E3683D-7FC0-A2ED-DD78-A21FBE3799B3}"/>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14</a:t>
            </a:fld>
            <a:endParaRPr lang="en-US"/>
          </a:p>
        </p:txBody>
      </p:sp>
    </p:spTree>
    <p:extLst>
      <p:ext uri="{BB962C8B-B14F-4D97-AF65-F5344CB8AC3E}">
        <p14:creationId xmlns:p14="http://schemas.microsoft.com/office/powerpoint/2010/main" val="353911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Realidad virtual y aumentada">
            <a:hlinkClick r:id="" action="ppaction://media"/>
            <a:extLst>
              <a:ext uri="{FF2B5EF4-FFF2-40B4-BE49-F238E27FC236}">
                <a16:creationId xmlns:a16="http://schemas.microsoft.com/office/drawing/2014/main" id="{065043CD-F848-A8A0-C273-A288FBFF1A50}"/>
              </a:ext>
            </a:extLst>
          </p:cNvPr>
          <p:cNvPicPr>
            <a:picLocks noRot="1" noChangeAspect="1"/>
          </p:cNvPicPr>
          <p:nvPr>
            <a:videoFile r:link="rId1"/>
          </p:nvPr>
        </p:nvPicPr>
        <p:blipFill>
          <a:blip r:embed="rId3"/>
          <a:stretch>
            <a:fillRect/>
          </a:stretch>
        </p:blipFill>
        <p:spPr>
          <a:xfrm>
            <a:off x="952090" y="951476"/>
            <a:ext cx="10286181" cy="4945077"/>
          </a:xfrm>
          <a:prstGeom prst="rect">
            <a:avLst/>
          </a:prstGeom>
        </p:spPr>
      </p:pic>
    </p:spTree>
    <p:extLst>
      <p:ext uri="{BB962C8B-B14F-4D97-AF65-F5344CB8AC3E}">
        <p14:creationId xmlns:p14="http://schemas.microsoft.com/office/powerpoint/2010/main" val="139223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82BB8C-93C8-9169-0DB5-95FFF1E1CDC5}"/>
              </a:ext>
            </a:extLst>
          </p:cNvPr>
          <p:cNvPicPr>
            <a:picLocks noChangeAspect="1"/>
          </p:cNvPicPr>
          <p:nvPr/>
        </p:nvPicPr>
        <p:blipFill rotWithShape="1">
          <a:blip r:embed="rId2"/>
          <a:srcRect l="23752" r="9582"/>
          <a:stretch/>
        </p:blipFill>
        <p:spPr>
          <a:xfrm>
            <a:off x="6096000" y="-2"/>
            <a:ext cx="6096000"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34818" y="1064296"/>
            <a:ext cx="4596406" cy="1152144"/>
          </a:xfrm>
        </p:spPr>
        <p:txBody>
          <a:bodyPr>
            <a:normAutofit/>
          </a:bodyPr>
          <a:lstStyle/>
          <a:p>
            <a:r>
              <a:rPr lang="es-MX"/>
              <a:t>INTERFACES TANGIBLES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1057275" y="2216440"/>
            <a:ext cx="4933950" cy="3577264"/>
          </a:xfrm>
        </p:spPr>
        <p:txBody>
          <a:bodyPr>
            <a:normAutofit/>
          </a:bodyPr>
          <a:lstStyle/>
          <a:p>
            <a:pPr marL="228600" algn="just">
              <a:lnSpc>
                <a:spcPct val="107000"/>
              </a:lnSpc>
              <a:spcAft>
                <a:spcPts val="800"/>
              </a:spcAft>
            </a:pPr>
            <a:r>
              <a:rPr lang="es-MX" kern="100">
                <a:effectLst/>
                <a:ea typeface="Calibri" panose="020F0502020204030204" pitchFamily="34" charset="0"/>
                <a:cs typeface="Times New Roman" panose="02020603050405020304" pitchFamily="18" charset="0"/>
              </a:rPr>
              <a:t>Las interfaces de usuario tangibles (TUI) son aquellas que permiten la interacción con información digital a través de un medio físico, aprovechando nuestra habilidad de manipular diferentes objetos y materiales que nos proporcionan sensaciones y experiencias muy variadas, pero su principal propósito a cumplir es a como el usuario percibe e interactúa con estos elementos.</a:t>
            </a:r>
            <a:endParaRPr lang="es-MX" sz="1600" kern="100">
              <a:effectLst/>
              <a:ea typeface="Calibri" panose="020F0502020204030204" pitchFamily="34" charset="0"/>
              <a:cs typeface="Times New Roman" panose="02020603050405020304" pitchFamily="18" charset="0"/>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786859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82BB8C-93C8-9169-0DB5-95FFF1E1CDC5}"/>
              </a:ext>
            </a:extLst>
          </p:cNvPr>
          <p:cNvPicPr>
            <a:picLocks noChangeAspect="1"/>
          </p:cNvPicPr>
          <p:nvPr/>
        </p:nvPicPr>
        <p:blipFill rotWithShape="1">
          <a:blip r:embed="rId2">
            <a:alphaModFix amt="50000"/>
          </a:blip>
          <a:srcRect l="31635" r="17465"/>
          <a:stretch/>
        </p:blipFill>
        <p:spPr>
          <a:xfrm>
            <a:off x="20" y="-1"/>
            <a:ext cx="4654276"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73482" y="2129247"/>
            <a:ext cx="3680814"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829176" y="1076325"/>
            <a:ext cx="6296024" cy="4743450"/>
          </a:xfrm>
        </p:spPr>
        <p:txBody>
          <a:bodyPr>
            <a:normAutofit fontScale="92500" lnSpcReduction="10000"/>
          </a:bodyPr>
          <a:lstStyle/>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Objetos físicos manipulables: </a:t>
            </a:r>
            <a:r>
              <a:rPr lang="es-MX" sz="2000" kern="100">
                <a:effectLst/>
                <a:ea typeface="Calibri" panose="020F0502020204030204" pitchFamily="34" charset="0"/>
                <a:cs typeface="Times New Roman" panose="02020603050405020304" pitchFamily="18" charset="0"/>
              </a:rPr>
              <a:t>La característica más destacada de una interfaz tangible es que utiliza objetos físicos, como juguetes, fichas, tarjetas u otros dispositivos, que los usuarios pueden tocar, mover o manipular para interactuar con el sistema.</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Diseño centrado en el usuario: </a:t>
            </a:r>
            <a:r>
              <a:rPr lang="es-MX" sz="2000" kern="100">
                <a:effectLst/>
                <a:ea typeface="Calibri" panose="020F0502020204030204" pitchFamily="34" charset="0"/>
                <a:cs typeface="Times New Roman" panose="02020603050405020304" pitchFamily="18" charset="0"/>
              </a:rPr>
              <a:t>El diseño de interfaces tangibles se enfoca en la experiencia del usuario y la facilidad de uso, a menudo utilizando principios de diseño centrado en el usuario y pruebas con usuarios reales para mejorar la interacción.</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Integración de tecnología: </a:t>
            </a:r>
            <a:r>
              <a:rPr lang="es-MX" sz="2000" kern="100">
                <a:effectLst/>
                <a:ea typeface="Calibri" panose="020F0502020204030204" pitchFamily="34" charset="0"/>
                <a:cs typeface="Times New Roman" panose="02020603050405020304" pitchFamily="18" charset="0"/>
              </a:rPr>
              <a:t>Estas interfaces a menudo incorporan sensores, cámaras, tecnología de seguimiento de movimiento y software para capturar y procesar la información sobre la interacción con los objetos físicos.</a:t>
            </a:r>
            <a:endParaRPr lang="es-MX" kern="100">
              <a:effectLst/>
              <a:ea typeface="Calibri" panose="020F0502020204030204" pitchFamily="34" charset="0"/>
              <a:cs typeface="Times New Roman" panose="02020603050405020304" pitchFamily="18" charset="0"/>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17</a:t>
            </a:fld>
            <a:endParaRPr lang="en-US"/>
          </a:p>
        </p:txBody>
      </p:sp>
    </p:spTree>
    <p:extLst>
      <p:ext uri="{BB962C8B-B14F-4D97-AF65-F5344CB8AC3E}">
        <p14:creationId xmlns:p14="http://schemas.microsoft.com/office/powerpoint/2010/main" val="361732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82BB8C-93C8-9169-0DB5-95FFF1E1CDC5}"/>
              </a:ext>
            </a:extLst>
          </p:cNvPr>
          <p:cNvPicPr>
            <a:picLocks noChangeAspect="1"/>
          </p:cNvPicPr>
          <p:nvPr/>
        </p:nvPicPr>
        <p:blipFill rotWithShape="1">
          <a:blip r:embed="rId2">
            <a:alphaModFix amt="50000"/>
          </a:blip>
          <a:srcRect l="31635" r="17465"/>
          <a:stretch/>
        </p:blipFill>
        <p:spPr>
          <a:xfrm>
            <a:off x="20" y="-1"/>
            <a:ext cx="4654276"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73482" y="2129247"/>
            <a:ext cx="3680814"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829176" y="1076325"/>
            <a:ext cx="6296024" cy="4743450"/>
          </a:xfrm>
        </p:spPr>
        <p:txBody>
          <a:bodyPr>
            <a:normAutofit/>
          </a:bodyPr>
          <a:lstStyle/>
          <a:p>
            <a:pPr marL="342900" lvl="0" indent="-342900" algn="just">
              <a:lnSpc>
                <a:spcPct val="107000"/>
              </a:lnSpc>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Interfaz de usuario multidimensional: </a:t>
            </a:r>
            <a:r>
              <a:rPr lang="es-MX" sz="2000" kern="100">
                <a:effectLst/>
                <a:ea typeface="Calibri" panose="020F0502020204030204" pitchFamily="34" charset="0"/>
                <a:cs typeface="Times New Roman" panose="02020603050405020304" pitchFamily="18" charset="0"/>
              </a:rPr>
              <a:t>A diferencia de las interfaces tradicionales que se basan principalmente en entradas de teclado y pantalla, las interfaces tangibles agregan una dimensión adicional a la interacción, permitiendo una experiencia más rica y sensorial.</a:t>
            </a:r>
            <a:endParaRPr lang="es-MX"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000" b="1" kern="100">
                <a:effectLst/>
                <a:ea typeface="Calibri" panose="020F0502020204030204" pitchFamily="34" charset="0"/>
                <a:cs typeface="Times New Roman" panose="02020603050405020304" pitchFamily="18" charset="0"/>
              </a:rPr>
              <a:t>Creatividad y expresión: </a:t>
            </a:r>
            <a:r>
              <a:rPr lang="es-MX" sz="2000" kern="100">
                <a:effectLst/>
                <a:ea typeface="Calibri" panose="020F0502020204030204" pitchFamily="34" charset="0"/>
                <a:cs typeface="Times New Roman" panose="02020603050405020304" pitchFamily="18" charset="0"/>
              </a:rPr>
              <a:t>Las interfaces tangibles pueden fomentar la creatividad y la expresión personal al permitir a los usuarios crear y manipular objetos físicos de maneras innovadoras.</a:t>
            </a:r>
            <a:endParaRPr lang="es-MX" kern="100">
              <a:effectLst/>
              <a:ea typeface="Calibri" panose="020F0502020204030204" pitchFamily="34" charset="0"/>
              <a:cs typeface="Times New Roman" panose="02020603050405020304" pitchFamily="18" charset="0"/>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18</a:t>
            </a:fld>
            <a:endParaRPr lang="en-US"/>
          </a:p>
        </p:txBody>
      </p:sp>
    </p:spTree>
    <p:extLst>
      <p:ext uri="{BB962C8B-B14F-4D97-AF65-F5344CB8AC3E}">
        <p14:creationId xmlns:p14="http://schemas.microsoft.com/office/powerpoint/2010/main" val="200215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3A9A7-8DA7-9C98-37D6-4E96C7ED8808}"/>
              </a:ext>
            </a:extLst>
          </p:cNvPr>
          <p:cNvSpPr>
            <a:spLocks noGrp="1"/>
          </p:cNvSpPr>
          <p:nvPr>
            <p:ph type="ctrTitle"/>
          </p:nvPr>
        </p:nvSpPr>
        <p:spPr>
          <a:xfrm>
            <a:off x="6096000" y="1090005"/>
            <a:ext cx="4521633" cy="907850"/>
          </a:xfrm>
        </p:spPr>
        <p:txBody>
          <a:bodyPr anchor="ctr">
            <a:normAutofit/>
          </a:bodyPr>
          <a:lstStyle/>
          <a:p>
            <a:r>
              <a:rPr lang="es-MX"/>
              <a:t>EJEMPLOS</a:t>
            </a:r>
          </a:p>
        </p:txBody>
      </p:sp>
      <p:sp>
        <p:nvSpPr>
          <p:cNvPr id="3" name="Marcador de contenido 2">
            <a:extLst>
              <a:ext uri="{FF2B5EF4-FFF2-40B4-BE49-F238E27FC236}">
                <a16:creationId xmlns:a16="http://schemas.microsoft.com/office/drawing/2014/main" id="{46F93E46-4309-59F1-F9EB-3D11015CD158}"/>
              </a:ext>
            </a:extLst>
          </p:cNvPr>
          <p:cNvSpPr>
            <a:spLocks noGrp="1"/>
          </p:cNvSpPr>
          <p:nvPr>
            <p:ph type="subTitle" idx="1"/>
          </p:nvPr>
        </p:nvSpPr>
        <p:spPr>
          <a:xfrm>
            <a:off x="5908891" y="1839206"/>
            <a:ext cx="4895850" cy="4359982"/>
          </a:xfrm>
        </p:spPr>
        <p:txBody>
          <a:bodyPr anchor="b">
            <a:normAutofit/>
          </a:bodyPr>
          <a:lstStyle/>
          <a:p>
            <a:pPr marL="342900" lvl="0" indent="-342900" algn="just">
              <a:lnSpc>
                <a:spcPct val="107000"/>
              </a:lnSpc>
              <a:buFont typeface="Symbol" panose="05050102010706020507" pitchFamily="18" charset="2"/>
              <a:buChar char=""/>
              <a:tabLst>
                <a:tab pos="457200" algn="l"/>
              </a:tabLst>
            </a:pPr>
            <a:r>
              <a:rPr lang="es-MX" sz="2000" b="1" kern="100" dirty="0">
                <a:effectLst/>
                <a:ea typeface="Calibri" panose="020F0502020204030204" pitchFamily="34" charset="0"/>
                <a:cs typeface="Times New Roman" panose="02020603050405020304" pitchFamily="18" charset="0"/>
              </a:rPr>
              <a:t>El mouse de una computadora </a:t>
            </a:r>
            <a:r>
              <a:rPr lang="es-MX" sz="2000" kern="100" dirty="0">
                <a:effectLst/>
                <a:ea typeface="Calibri" panose="020F0502020204030204" pitchFamily="34" charset="0"/>
                <a:cs typeface="Times New Roman" panose="02020603050405020304" pitchFamily="18" charset="0"/>
              </a:rPr>
              <a:t>(arrastrar el mouse por una superficie plana y por consecuencia el puntero se mueve).</a:t>
            </a:r>
            <a:endParaRPr lang="es-MX" kern="1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000" b="1" kern="100" dirty="0">
                <a:effectLst/>
                <a:ea typeface="Calibri" panose="020F0502020204030204" pitchFamily="34" charset="0"/>
                <a:cs typeface="Times New Roman" panose="02020603050405020304" pitchFamily="18" charset="0"/>
              </a:rPr>
              <a:t>Microsoft Surface: </a:t>
            </a:r>
            <a:r>
              <a:rPr lang="es-MX" sz="2000" kern="100" dirty="0">
                <a:effectLst/>
                <a:ea typeface="Calibri" panose="020F0502020204030204" pitchFamily="34" charset="0"/>
                <a:cs typeface="Times New Roman" panose="02020603050405020304" pitchFamily="18" charset="0"/>
              </a:rPr>
              <a:t>Microsoft Surface es una mesa interactiva que permite a los usuarios interactuar con objetos digitales utilizando sus manos u objetos físicos. Se utiliza en una variedad de aplicaciones, desde la hostelería hasta la educación.</a:t>
            </a:r>
            <a:endParaRPr lang="es-MX" kern="100" dirty="0">
              <a:effectLst/>
              <a:ea typeface="Calibri" panose="020F0502020204030204" pitchFamily="34" charset="0"/>
              <a:cs typeface="Times New Roman" panose="02020603050405020304" pitchFamily="18" charset="0"/>
            </a:endParaRPr>
          </a:p>
          <a:p>
            <a:endParaRPr lang="es-MX" dirty="0"/>
          </a:p>
        </p:txBody>
      </p:sp>
      <p:pic>
        <p:nvPicPr>
          <p:cNvPr id="4" name="Imagen 3">
            <a:extLst>
              <a:ext uri="{FF2B5EF4-FFF2-40B4-BE49-F238E27FC236}">
                <a16:creationId xmlns:a16="http://schemas.microsoft.com/office/drawing/2014/main" id="{F08A8D50-595F-3D5B-0A8B-BE4B15729B54}"/>
              </a:ext>
            </a:extLst>
          </p:cNvPr>
          <p:cNvPicPr>
            <a:picLocks noChangeAspect="1"/>
          </p:cNvPicPr>
          <p:nvPr/>
        </p:nvPicPr>
        <p:blipFill>
          <a:blip r:embed="rId2"/>
          <a:stretch>
            <a:fillRect/>
          </a:stretch>
        </p:blipFill>
        <p:spPr>
          <a:xfrm>
            <a:off x="1750166" y="3819073"/>
            <a:ext cx="3709203" cy="2086427"/>
          </a:xfrm>
          <a:prstGeom prst="rect">
            <a:avLst/>
          </a:prstGeom>
          <a:noFill/>
        </p:spPr>
      </p:pic>
      <p:sp>
        <p:nvSpPr>
          <p:cNvPr id="14" name="Slide Number Placeholder 16">
            <a:extLst>
              <a:ext uri="{FF2B5EF4-FFF2-40B4-BE49-F238E27FC236}">
                <a16:creationId xmlns:a16="http://schemas.microsoft.com/office/drawing/2014/main" id="{77E3683D-7FC0-A2ED-DD78-A21FBE3799B3}"/>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19</a:t>
            </a:fld>
            <a:endParaRPr lang="en-US"/>
          </a:p>
        </p:txBody>
      </p:sp>
      <p:pic>
        <p:nvPicPr>
          <p:cNvPr id="6" name="Imagen 5">
            <a:extLst>
              <a:ext uri="{FF2B5EF4-FFF2-40B4-BE49-F238E27FC236}">
                <a16:creationId xmlns:a16="http://schemas.microsoft.com/office/drawing/2014/main" id="{D8F869DE-AF7A-381B-98A0-EDCB7D93B9CF}"/>
              </a:ext>
            </a:extLst>
          </p:cNvPr>
          <p:cNvPicPr>
            <a:picLocks noChangeAspect="1"/>
          </p:cNvPicPr>
          <p:nvPr/>
        </p:nvPicPr>
        <p:blipFill>
          <a:blip r:embed="rId3"/>
          <a:stretch>
            <a:fillRect/>
          </a:stretch>
        </p:blipFill>
        <p:spPr>
          <a:xfrm>
            <a:off x="1942476" y="1485094"/>
            <a:ext cx="3324581" cy="2220432"/>
          </a:xfrm>
          <a:prstGeom prst="rect">
            <a:avLst/>
          </a:prstGeom>
        </p:spPr>
      </p:pic>
    </p:spTree>
    <p:extLst>
      <p:ext uri="{BB962C8B-B14F-4D97-AF65-F5344CB8AC3E}">
        <p14:creationId xmlns:p14="http://schemas.microsoft.com/office/powerpoint/2010/main" val="130464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DAA05F8-5101-4938-3FDA-320398932EA3}"/>
              </a:ext>
            </a:extLst>
          </p:cNvPr>
          <p:cNvPicPr>
            <a:picLocks noChangeAspect="1"/>
          </p:cNvPicPr>
          <p:nvPr/>
        </p:nvPicPr>
        <p:blipFill rotWithShape="1">
          <a:blip r:embed="rId2">
            <a:alphaModFix amt="50000"/>
          </a:blip>
          <a:srcRect l="19386" r="46725"/>
          <a:stretch/>
        </p:blipFill>
        <p:spPr>
          <a:xfrm>
            <a:off x="-1" y="10"/>
            <a:ext cx="4648201" cy="6857989"/>
          </a:xfrm>
          <a:prstGeom prst="rect">
            <a:avLst/>
          </a:prstGeom>
          <a:noFill/>
        </p:spPr>
      </p:pic>
      <p:sp>
        <p:nvSpPr>
          <p:cNvPr id="2" name="Título 1">
            <a:extLst>
              <a:ext uri="{FF2B5EF4-FFF2-40B4-BE49-F238E27FC236}">
                <a16:creationId xmlns:a16="http://schemas.microsoft.com/office/drawing/2014/main" id="{6F12A9B3-225C-C391-3174-2AEBBA0941A0}"/>
              </a:ext>
            </a:extLst>
          </p:cNvPr>
          <p:cNvSpPr>
            <a:spLocks noGrp="1"/>
          </p:cNvSpPr>
          <p:nvPr>
            <p:ph type="title"/>
          </p:nvPr>
        </p:nvSpPr>
        <p:spPr>
          <a:xfrm>
            <a:off x="1215036" y="2013311"/>
            <a:ext cx="2797917" cy="1591492"/>
          </a:xfrm>
        </p:spPr>
        <p:txBody>
          <a:bodyPr>
            <a:normAutofit/>
          </a:bodyPr>
          <a:lstStyle/>
          <a:p>
            <a:r>
              <a:rPr lang="es-MX">
                <a:solidFill>
                  <a:schemeClr val="accent1">
                    <a:lumMod val="60000"/>
                    <a:lumOff val="40000"/>
                  </a:schemeClr>
                </a:solidFill>
              </a:rPr>
              <a:t>AGENDA</a:t>
            </a:r>
          </a:p>
        </p:txBody>
      </p:sp>
      <p:sp>
        <p:nvSpPr>
          <p:cNvPr id="3" name="Marcador de contenido 2">
            <a:extLst>
              <a:ext uri="{FF2B5EF4-FFF2-40B4-BE49-F238E27FC236}">
                <a16:creationId xmlns:a16="http://schemas.microsoft.com/office/drawing/2014/main" id="{AA10BE09-1483-8888-56C6-7059FCFF139B}"/>
              </a:ext>
            </a:extLst>
          </p:cNvPr>
          <p:cNvSpPr>
            <a:spLocks noGrp="1"/>
          </p:cNvSpPr>
          <p:nvPr>
            <p:ph idx="1"/>
          </p:nvPr>
        </p:nvSpPr>
        <p:spPr>
          <a:xfrm>
            <a:off x="5562600" y="1743075"/>
            <a:ext cx="5708943" cy="4162424"/>
          </a:xfrm>
        </p:spPr>
        <p:txBody>
          <a:bodyPr>
            <a:normAutofit/>
          </a:bodyPr>
          <a:lstStyle/>
          <a:p>
            <a:r>
              <a:rPr lang="es-MX"/>
              <a:t>INTERFACES DE USUARIO DE VOZ</a:t>
            </a:r>
          </a:p>
          <a:p>
            <a:r>
              <a:rPr lang="es-MX"/>
              <a:t>INTERFACES GESTUALES</a:t>
            </a:r>
          </a:p>
          <a:p>
            <a:r>
              <a:rPr lang="es-MX"/>
              <a:t>INTERFACES VIRTUALES</a:t>
            </a:r>
          </a:p>
          <a:p>
            <a:r>
              <a:rPr lang="es-MX"/>
              <a:t>INTERFACES TANGIBLES</a:t>
            </a:r>
          </a:p>
          <a:p>
            <a:r>
              <a:rPr lang="es-MX"/>
              <a:t>INTERFACES CEREBRO - COMPUTADORA</a:t>
            </a:r>
          </a:p>
        </p:txBody>
      </p:sp>
      <p:sp>
        <p:nvSpPr>
          <p:cNvPr id="13"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smtClean="0"/>
              <a:pPr>
                <a:spcAft>
                  <a:spcPts val="600"/>
                </a:spcAft>
              </a:pPr>
              <a:t>2</a:t>
            </a:fld>
            <a:endParaRPr lang="en-US"/>
          </a:p>
        </p:txBody>
      </p:sp>
    </p:spTree>
    <p:extLst>
      <p:ext uri="{BB962C8B-B14F-4D97-AF65-F5344CB8AC3E}">
        <p14:creationId xmlns:p14="http://schemas.microsoft.com/office/powerpoint/2010/main" val="253227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Demostración del uso de interfaces tangibles">
            <a:hlinkClick r:id="" action="ppaction://media"/>
            <a:extLst>
              <a:ext uri="{FF2B5EF4-FFF2-40B4-BE49-F238E27FC236}">
                <a16:creationId xmlns:a16="http://schemas.microsoft.com/office/drawing/2014/main" id="{13F9B544-AAD6-4115-E5F4-046FA6F6D654}"/>
              </a:ext>
            </a:extLst>
          </p:cNvPr>
          <p:cNvPicPr>
            <a:picLocks noGrp="1" noRot="1" noChangeAspect="1"/>
          </p:cNvPicPr>
          <p:nvPr>
            <p:ph idx="1"/>
            <a:videoFile r:link="rId1"/>
          </p:nvPr>
        </p:nvPicPr>
        <p:blipFill>
          <a:blip r:embed="rId3"/>
          <a:stretch>
            <a:fillRect/>
          </a:stretch>
        </p:blipFill>
        <p:spPr>
          <a:xfrm>
            <a:off x="961754" y="953729"/>
            <a:ext cx="10276517" cy="4965290"/>
          </a:xfrm>
          <a:prstGeom prst="rect">
            <a:avLst/>
          </a:prstGeom>
        </p:spPr>
      </p:pic>
    </p:spTree>
    <p:extLst>
      <p:ext uri="{BB962C8B-B14F-4D97-AF65-F5344CB8AC3E}">
        <p14:creationId xmlns:p14="http://schemas.microsoft.com/office/powerpoint/2010/main" val="24177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Resultados del análisis de un cerebro humano en una clínica neurológica">
            <a:extLst>
              <a:ext uri="{FF2B5EF4-FFF2-40B4-BE49-F238E27FC236}">
                <a16:creationId xmlns:a16="http://schemas.microsoft.com/office/drawing/2014/main" id="{A8DE61EC-06E4-EDB2-EB49-38B1DAF16E91}"/>
              </a:ext>
            </a:extLst>
          </p:cNvPr>
          <p:cNvPicPr>
            <a:picLocks noChangeAspect="1"/>
          </p:cNvPicPr>
          <p:nvPr/>
        </p:nvPicPr>
        <p:blipFill rotWithShape="1">
          <a:blip r:embed="rId2"/>
          <a:srcRect l="33332" r="4" b="4"/>
          <a:stretch/>
        </p:blipFill>
        <p:spPr>
          <a:xfrm>
            <a:off x="6512943" y="-2"/>
            <a:ext cx="6096000" cy="6857999"/>
          </a:xfrm>
          <a:prstGeom prst="rect">
            <a:avLst/>
          </a:prstGeom>
        </p:spPr>
      </p:pic>
      <p:sp>
        <p:nvSpPr>
          <p:cNvPr id="16" name="Rectangle 15">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768041" y="1136387"/>
            <a:ext cx="5976632" cy="1152144"/>
          </a:xfrm>
        </p:spPr>
        <p:txBody>
          <a:bodyPr>
            <a:normAutofit/>
          </a:bodyPr>
          <a:lstStyle/>
          <a:p>
            <a:pPr algn="ctr">
              <a:lnSpc>
                <a:spcPct val="110000"/>
              </a:lnSpc>
            </a:pPr>
            <a:r>
              <a:rPr lang="es-MX" sz="2200" err="1">
                <a:latin typeface="Arial"/>
                <a:cs typeface="Arial"/>
              </a:rPr>
              <a:t>INTERFAces</a:t>
            </a:r>
            <a:r>
              <a:rPr lang="es-MX" sz="2200">
                <a:latin typeface="Arial"/>
                <a:cs typeface="Arial"/>
              </a:rPr>
              <a:t> </a:t>
            </a:r>
            <a:br>
              <a:rPr lang="es-MX" sz="2200">
                <a:latin typeface="Arial"/>
                <a:cs typeface="Arial"/>
              </a:rPr>
            </a:br>
            <a:r>
              <a:rPr lang="es-MX" sz="2200">
                <a:latin typeface="Arial"/>
                <a:cs typeface="Arial"/>
              </a:rPr>
              <a:t>CEREBRO -COMPUTADORA</a:t>
            </a:r>
            <a:endParaRPr lang="en-US" sz="2200"/>
          </a:p>
          <a:p>
            <a:pPr>
              <a:lnSpc>
                <a:spcPct val="110000"/>
              </a:lnSpc>
            </a:pPr>
            <a:endParaRPr lang="es-MX" sz="2200"/>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1174747" y="2416428"/>
            <a:ext cx="5167360" cy="2633866"/>
          </a:xfrm>
        </p:spPr>
        <p:txBody>
          <a:bodyPr vert="horz" lIns="91440" tIns="45720" rIns="91440" bIns="45720" rtlCol="0" anchor="t">
            <a:noAutofit/>
          </a:bodyPr>
          <a:lstStyle/>
          <a:p>
            <a:pPr marL="0" indent="0" algn="just">
              <a:lnSpc>
                <a:spcPct val="110000"/>
              </a:lnSpc>
              <a:buNone/>
            </a:pPr>
            <a:r>
              <a:rPr lang="es-MX" sz="2000">
                <a:latin typeface="Trade Gothic Next Light"/>
                <a:cs typeface="Arial"/>
              </a:rPr>
              <a:t>La interfaz cerebro – computadora (ICC) es un tipo de interfaces poco comunes e innovadoras, las interfaces cerebro – ordenador conectan y relacionan el hardware con el cerebro y lo accionan mediante señales nerviosas.  Estas tienen diversas aplicaciones, desde la asistencia a personas con discapacidades físicas hasta la investigación científica y la tecnología de juego</a:t>
            </a:r>
            <a:endParaRPr lang="es-MX" sz="2000">
              <a:latin typeface="Trade Gothic Next Light"/>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364105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2436" y="936887"/>
            <a:ext cx="3733630"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2122095" y="-760174"/>
            <a:ext cx="4735964" cy="1771535"/>
          </a:xfrm>
          <a:noFill/>
        </p:spPr>
        <p:txBody>
          <a:bodyPr>
            <a:normAutofit/>
          </a:bodyPr>
          <a:lstStyle/>
          <a:p>
            <a:r>
              <a:rPr lang="es-MX" sz="3200"/>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339305" y="1179976"/>
            <a:ext cx="6922073" cy="5381850"/>
          </a:xfrm>
        </p:spPr>
        <p:txBody>
          <a:bodyPr vert="horz" lIns="91440" tIns="45720" rIns="91440" bIns="45720" rtlCol="0" anchor="t">
            <a:normAutofit lnSpcReduction="10000"/>
          </a:bodyPr>
          <a:lstStyle/>
          <a:p>
            <a:pPr algn="just">
              <a:lnSpc>
                <a:spcPct val="110000"/>
              </a:lnSpc>
              <a:buFont typeface="Arial" panose="05050102010706020507" pitchFamily="18" charset="2"/>
              <a:buChar char="•"/>
              <a:tabLst>
                <a:tab pos="457200" algn="l"/>
              </a:tabLst>
            </a:pPr>
            <a:r>
              <a:rPr lang="es-MX" sz="1500" b="1" kern="100">
                <a:ea typeface="Calibri" panose="020F0502020204030204" pitchFamily="34" charset="0"/>
                <a:cs typeface="Times New Roman"/>
              </a:rPr>
              <a:t>Registro de señales cerebrales</a:t>
            </a:r>
            <a:r>
              <a:rPr lang="es-MX" sz="1500" b="1" kern="100">
                <a:effectLst/>
                <a:ea typeface="Calibri" panose="020F0502020204030204" pitchFamily="34" charset="0"/>
                <a:cs typeface="Times New Roman"/>
              </a:rPr>
              <a:t>:</a:t>
            </a:r>
            <a:r>
              <a:rPr lang="es-MX" sz="1500" b="1" kern="100">
                <a:ea typeface="Calibri" panose="020F0502020204030204" pitchFamily="34" charset="0"/>
                <a:cs typeface="Times New Roman"/>
              </a:rPr>
              <a:t> </a:t>
            </a:r>
            <a:r>
              <a:rPr lang="es-MX" sz="1600" kern="100">
                <a:latin typeface="Trade Gothic Next Light"/>
                <a:ea typeface="Calibri" panose="020F0502020204030204" pitchFamily="34" charset="0"/>
                <a:cs typeface="Arial"/>
              </a:rPr>
              <a:t>Las ICC capturan señales eléctricas generadas por el cerebro, como las ondas cerebrales, mediante electrodos colocados en el cuero cabelludo, dentro del cerebro o incluso mediante implantes neuronales.</a:t>
            </a:r>
            <a:endParaRPr lang="es-MX" sz="1600" kern="100">
              <a:latin typeface="Trade Gothic Next Light"/>
              <a:ea typeface="Calibri" panose="020F0502020204030204" pitchFamily="34" charset="0"/>
              <a:cs typeface="Times New Roman"/>
            </a:endParaRPr>
          </a:p>
          <a:p>
            <a:pPr algn="just">
              <a:lnSpc>
                <a:spcPct val="110000"/>
              </a:lnSpc>
              <a:spcAft>
                <a:spcPts val="800"/>
              </a:spcAft>
              <a:buFont typeface="Arial" panose="05050102010706020507" pitchFamily="18" charset="2"/>
              <a:buChar char="•"/>
              <a:tabLst>
                <a:tab pos="457200" algn="l"/>
              </a:tabLst>
            </a:pPr>
            <a:r>
              <a:rPr lang="es-MX" sz="1500" b="1" kern="100">
                <a:ea typeface="Calibri" panose="020F0502020204030204" pitchFamily="34" charset="0"/>
                <a:cs typeface="Times New Roman"/>
              </a:rPr>
              <a:t>Procesamiento de señales</a:t>
            </a:r>
            <a:r>
              <a:rPr lang="es-MX" sz="1500" b="1" kern="100">
                <a:effectLst/>
                <a:ea typeface="Calibri" panose="020F0502020204030204" pitchFamily="34" charset="0"/>
                <a:cs typeface="Times New Roman"/>
              </a:rPr>
              <a:t>:</a:t>
            </a:r>
            <a:r>
              <a:rPr lang="es-MX" sz="1500" b="1" kern="100">
                <a:ea typeface="Calibri" panose="020F0502020204030204" pitchFamily="34" charset="0"/>
                <a:cs typeface="Times New Roman"/>
              </a:rPr>
              <a:t> </a:t>
            </a:r>
            <a:r>
              <a:rPr lang="es-MX" sz="1600" kern="100">
                <a:latin typeface="Trade Gothic Next Light"/>
                <a:ea typeface="Calibri" panose="020F0502020204030204" pitchFamily="34" charset="0"/>
                <a:cs typeface="Arial"/>
              </a:rPr>
              <a:t>Las señales cerebrales registradas se procesan utilizando algoritmos y software especializados para traducirlas en comandos o acciones que una computadora puede entender y ejecutar.</a:t>
            </a:r>
            <a:endParaRPr lang="es-MX" sz="1600" kern="100">
              <a:latin typeface="Trade Gothic Next Light"/>
              <a:ea typeface="Calibri" panose="020F0502020204030204" pitchFamily="34" charset="0"/>
              <a:cs typeface="Times New Roman"/>
            </a:endParaRPr>
          </a:p>
          <a:p>
            <a:pPr algn="just">
              <a:lnSpc>
                <a:spcPct val="110000"/>
              </a:lnSpc>
              <a:spcAft>
                <a:spcPts val="800"/>
              </a:spcAft>
              <a:buFont typeface="Arial" panose="05050102010706020507" pitchFamily="18" charset="2"/>
              <a:buChar char="•"/>
              <a:tabLst>
                <a:tab pos="457200" algn="l"/>
              </a:tabLst>
            </a:pPr>
            <a:r>
              <a:rPr lang="es-MX" sz="1500" b="1" kern="100">
                <a:latin typeface="Trade Gothic Next Light"/>
                <a:ea typeface="Calibri" panose="020F0502020204030204" pitchFamily="34" charset="0"/>
                <a:cs typeface="Arial"/>
              </a:rPr>
              <a:t>Privacidad y ética:</a:t>
            </a:r>
            <a:r>
              <a:rPr lang="es-MX" sz="1300" kern="100">
                <a:latin typeface="Trade Gothic Next Light"/>
                <a:ea typeface="Calibri" panose="020F0502020204030204" pitchFamily="34" charset="0"/>
                <a:cs typeface="Arial"/>
              </a:rPr>
              <a:t> </a:t>
            </a:r>
            <a:r>
              <a:rPr lang="es-MX" sz="1600" kern="100">
                <a:latin typeface="Trade Gothic Next Light"/>
                <a:ea typeface="Calibri" panose="020F0502020204030204" pitchFamily="34" charset="0"/>
                <a:cs typeface="Arial"/>
              </a:rPr>
              <a:t>Las ICC plantean importantes cuestiones éticas y de privacidad, ya que involucran el acceso a datos cerebrales personales. Es fundamental proteger la información y garantizar el consentimiento informado de los usuarios.</a:t>
            </a:r>
          </a:p>
          <a:p>
            <a:pPr algn="just">
              <a:lnSpc>
                <a:spcPct val="110000"/>
              </a:lnSpc>
              <a:spcAft>
                <a:spcPts val="800"/>
              </a:spcAft>
              <a:buFont typeface="Arial" panose="05050102010706020507" pitchFamily="18" charset="2"/>
              <a:buChar char="•"/>
              <a:tabLst>
                <a:tab pos="457200" algn="l"/>
              </a:tabLst>
            </a:pPr>
            <a:r>
              <a:rPr lang="es-MX" sz="1500" b="1" kern="100">
                <a:latin typeface="Trade Gothic Next Light"/>
                <a:ea typeface="Calibri" panose="020F0502020204030204" pitchFamily="34" charset="0"/>
                <a:cs typeface="Arial"/>
              </a:rPr>
              <a:t>Investigación en neurociencia:</a:t>
            </a:r>
            <a:r>
              <a:rPr lang="es-MX" sz="1200" kern="100">
                <a:latin typeface="Arial"/>
                <a:ea typeface="Calibri" panose="020F0502020204030204" pitchFamily="34" charset="0"/>
                <a:cs typeface="Arial"/>
              </a:rPr>
              <a:t> </a:t>
            </a:r>
            <a:r>
              <a:rPr lang="es-MX" sz="1600" kern="100">
                <a:latin typeface="Trade Gothic Next Light"/>
                <a:ea typeface="Calibri" panose="020F0502020204030204" pitchFamily="34" charset="0"/>
                <a:cs typeface="Arial"/>
              </a:rPr>
              <a:t>Las ICC también se utilizan en investigaciones neurocientíficas para comprender mejor el funcionamiento del cerebro y cómo se relaciona con la cognición y el comportamiento.</a:t>
            </a:r>
          </a:p>
          <a:p>
            <a:pPr algn="just">
              <a:lnSpc>
                <a:spcPct val="110000"/>
              </a:lnSpc>
              <a:spcAft>
                <a:spcPts val="800"/>
              </a:spcAft>
              <a:buFont typeface="Arial" panose="05050102010706020507" pitchFamily="18" charset="2"/>
              <a:buChar char="•"/>
              <a:tabLst>
                <a:tab pos="457200" algn="l"/>
              </a:tabLst>
            </a:pPr>
            <a:r>
              <a:rPr lang="es-MX" sz="1500" b="1" kern="100">
                <a:latin typeface="Trade Gothic Next Light"/>
                <a:ea typeface="Calibri" panose="020F0502020204030204" pitchFamily="34" charset="0"/>
                <a:cs typeface="Arial"/>
              </a:rPr>
              <a:t>Limitaciones técnicas:</a:t>
            </a:r>
            <a:r>
              <a:rPr lang="es-MX" sz="1300" kern="100">
                <a:latin typeface="Arial"/>
                <a:ea typeface="Calibri" panose="020F0502020204030204" pitchFamily="34" charset="0"/>
                <a:cs typeface="Arial"/>
              </a:rPr>
              <a:t> </a:t>
            </a:r>
            <a:r>
              <a:rPr lang="es-MX" sz="1600" kern="100">
                <a:latin typeface="Trade Gothic Next Light"/>
                <a:ea typeface="Calibri" panose="020F0502020204030204" pitchFamily="34" charset="0"/>
                <a:cs typeface="Arial"/>
              </a:rPr>
              <a:t>Las ICC todavía enfrentan desafíos técnicos, como la precisión y la velocidad de procesamiento de señales, así como la duración de los implantes neuronales. </a:t>
            </a:r>
          </a:p>
          <a:p>
            <a:pPr algn="just">
              <a:lnSpc>
                <a:spcPct val="110000"/>
              </a:lnSpc>
              <a:spcAft>
                <a:spcPts val="800"/>
              </a:spcAft>
              <a:buFont typeface="Arial" panose="05050102010706020507" pitchFamily="18" charset="2"/>
              <a:buChar char="•"/>
              <a:tabLst>
                <a:tab pos="457200" algn="l"/>
              </a:tabLst>
            </a:pPr>
            <a:endParaRPr lang="es-MX" sz="1300" kern="100">
              <a:latin typeface="Arial"/>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300" kern="100">
              <a:latin typeface="Arial"/>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200" kern="100">
              <a:latin typeface="Arial"/>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300" kern="100">
              <a:effectLst/>
              <a:latin typeface="Trade Gothic Next Light"/>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300" kern="100">
              <a:latin typeface="Trade Gothic Next Light"/>
              <a:ea typeface="Calibri" panose="020F0502020204030204" pitchFamily="34" charset="0"/>
              <a:cs typeface="Arial"/>
            </a:endParaRPr>
          </a:p>
          <a:p>
            <a:pPr marL="0" indent="0" algn="just">
              <a:lnSpc>
                <a:spcPct val="110000"/>
              </a:lnSpc>
              <a:spcAft>
                <a:spcPts val="800"/>
              </a:spcAft>
              <a:buNone/>
              <a:tabLst>
                <a:tab pos="457200" algn="l"/>
              </a:tabLst>
            </a:pPr>
            <a:endParaRPr lang="es-MX" sz="1300" kern="100">
              <a:latin typeface="Trade Gothic Next Light"/>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500" kern="100">
              <a:latin typeface="Arial"/>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600" kern="100">
              <a:ea typeface="Calibri" panose="020F0502020204030204" pitchFamily="34" charset="0"/>
              <a:cs typeface="Arial"/>
            </a:endParaRPr>
          </a:p>
          <a:p>
            <a:pPr algn="just">
              <a:lnSpc>
                <a:spcPct val="110000"/>
              </a:lnSpc>
              <a:spcAft>
                <a:spcPts val="800"/>
              </a:spcAft>
              <a:buFont typeface="Arial" panose="05050102010706020507" pitchFamily="18" charset="2"/>
              <a:buChar char="•"/>
              <a:tabLst>
                <a:tab pos="457200" algn="l"/>
              </a:tabLst>
            </a:pPr>
            <a:endParaRPr lang="es-MX" sz="1600" kern="100">
              <a:ea typeface="Calibri" panose="020F0502020204030204" pitchFamily="34" charset="0"/>
              <a:cs typeface="Arial"/>
            </a:endParaRPr>
          </a:p>
          <a:p>
            <a:pPr marL="342900" indent="-342900" algn="just">
              <a:lnSpc>
                <a:spcPct val="110000"/>
              </a:lnSpc>
              <a:spcAft>
                <a:spcPts val="800"/>
              </a:spcAft>
              <a:buFont typeface="Symbol" panose="05050102010706020507" pitchFamily="18" charset="2"/>
              <a:buChar char=""/>
              <a:tabLst>
                <a:tab pos="457200" algn="l"/>
              </a:tabLst>
            </a:pPr>
            <a:endParaRPr lang="es-MX" sz="1500" b="1" kern="100">
              <a:ea typeface="Calibri" panose="020F0502020204030204" pitchFamily="34" charset="0"/>
              <a:cs typeface="Times New Roman"/>
            </a:endParaRPr>
          </a:p>
        </p:txBody>
      </p:sp>
      <p:pic>
        <p:nvPicPr>
          <p:cNvPr id="5" name="Imagen 4">
            <a:extLst>
              <a:ext uri="{FF2B5EF4-FFF2-40B4-BE49-F238E27FC236}">
                <a16:creationId xmlns:a16="http://schemas.microsoft.com/office/drawing/2014/main" id="{CC82BB8C-93C8-9169-0DB5-95FFF1E1CDC5}"/>
              </a:ext>
            </a:extLst>
          </p:cNvPr>
          <p:cNvPicPr>
            <a:picLocks noChangeAspect="1"/>
          </p:cNvPicPr>
          <p:nvPr/>
        </p:nvPicPr>
        <p:blipFill rotWithShape="1">
          <a:blip r:embed="rId2"/>
          <a:srcRect l="24411" r="10240" b="-1"/>
          <a:stretch/>
        </p:blipFill>
        <p:spPr>
          <a:xfrm>
            <a:off x="7967199" y="1491419"/>
            <a:ext cx="3779022" cy="4337163"/>
          </a:xfrm>
          <a:prstGeom prst="rect">
            <a:avLst/>
          </a:prstGeom>
          <a:noFill/>
        </p:spPr>
      </p:pic>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22</a:t>
            </a:fld>
            <a:endParaRPr lang="en-US"/>
          </a:p>
        </p:txBody>
      </p:sp>
    </p:spTree>
    <p:extLst>
      <p:ext uri="{BB962C8B-B14F-4D97-AF65-F5344CB8AC3E}">
        <p14:creationId xmlns:p14="http://schemas.microsoft.com/office/powerpoint/2010/main" val="240719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C558-5D3E-09F7-B222-69243613E16D}"/>
              </a:ext>
            </a:extLst>
          </p:cNvPr>
          <p:cNvSpPr>
            <a:spLocks noGrp="1"/>
          </p:cNvSpPr>
          <p:nvPr>
            <p:ph type="ctrTitle"/>
          </p:nvPr>
        </p:nvSpPr>
        <p:spPr>
          <a:xfrm>
            <a:off x="5854847" y="1168600"/>
            <a:ext cx="4521633" cy="570290"/>
          </a:xfrm>
        </p:spPr>
        <p:txBody>
          <a:bodyPr anchor="ctr">
            <a:normAutofit fontScale="90000"/>
          </a:bodyPr>
          <a:lstStyle/>
          <a:p>
            <a:r>
              <a:rPr lang="en-US"/>
              <a:t>EJEMPLOS</a:t>
            </a:r>
          </a:p>
        </p:txBody>
      </p:sp>
      <p:sp>
        <p:nvSpPr>
          <p:cNvPr id="3" name="Content Placeholder 2">
            <a:extLst>
              <a:ext uri="{FF2B5EF4-FFF2-40B4-BE49-F238E27FC236}">
                <a16:creationId xmlns:a16="http://schemas.microsoft.com/office/drawing/2014/main" id="{A7557321-540C-F299-AD60-93C0FD87B364}"/>
              </a:ext>
            </a:extLst>
          </p:cNvPr>
          <p:cNvSpPr>
            <a:spLocks noGrp="1"/>
          </p:cNvSpPr>
          <p:nvPr>
            <p:ph type="subTitle" idx="1"/>
          </p:nvPr>
        </p:nvSpPr>
        <p:spPr>
          <a:xfrm>
            <a:off x="5658181" y="1738891"/>
            <a:ext cx="5482570" cy="4249090"/>
          </a:xfrm>
        </p:spPr>
        <p:txBody>
          <a:bodyPr anchor="b">
            <a:normAutofit fontScale="77500" lnSpcReduction="20000"/>
          </a:bodyPr>
          <a:lstStyle/>
          <a:p>
            <a:pPr marL="342900" lvl="0" indent="-342900" algn="just">
              <a:lnSpc>
                <a:spcPct val="107000"/>
              </a:lnSpc>
              <a:buFont typeface="Symbol" panose="05050102010706020507" pitchFamily="18" charset="2"/>
              <a:buChar char=""/>
              <a:tabLst>
                <a:tab pos="457200" algn="l"/>
              </a:tabLst>
            </a:pPr>
            <a:r>
              <a:rPr lang="es-MX" sz="2300" b="1" kern="100">
                <a:effectLst/>
                <a:ea typeface="Calibri" panose="020F0502020204030204" pitchFamily="34" charset="0"/>
                <a:cs typeface="Times New Roman" panose="02020603050405020304" pitchFamily="18" charset="0"/>
              </a:rPr>
              <a:t>Neuro prótesis: </a:t>
            </a:r>
            <a:r>
              <a:rPr lang="es-MX" sz="2300" kern="100">
                <a:effectLst/>
                <a:ea typeface="Calibri" panose="020F0502020204030204" pitchFamily="34" charset="0"/>
                <a:cs typeface="Times New Roman" panose="02020603050405020304" pitchFamily="18" charset="0"/>
              </a:rPr>
              <a:t>Las ICC se utilizan en dispositivos médicos como los implantes cocleares para personas con pérdida auditiva y los neuro estimuladores para tratar trastornos neurológicos como la enfermedad de Parkinson o la epilepsia. Estos dispositivos pueden recibir señales del cerebro y enviar señales eléctricas para restaurar o mejorar las funciones del cuerpo.</a:t>
            </a:r>
            <a:endParaRPr lang="es-MX" sz="2100"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2300" b="1" kern="100">
                <a:effectLst/>
                <a:ea typeface="Calibri" panose="020F0502020204030204" pitchFamily="34" charset="0"/>
                <a:cs typeface="Times New Roman" panose="02020603050405020304" pitchFamily="18" charset="0"/>
              </a:rPr>
              <a:t>Control de dispositivos y robots: </a:t>
            </a:r>
            <a:r>
              <a:rPr lang="es-MX" sz="2300" kern="100">
                <a:effectLst/>
                <a:ea typeface="Calibri" panose="020F0502020204030204" pitchFamily="34" charset="0"/>
                <a:cs typeface="Times New Roman" panose="02020603050405020304" pitchFamily="18" charset="0"/>
              </a:rPr>
              <a:t>Las ICC se utilizan para permitir que las personas controlen dispositivos electrónicos, como sillas de ruedas motorizadas, drones o brazos robóticos, simplemente pensando en comandos o movimientos.</a:t>
            </a:r>
            <a:endParaRPr lang="es-MX" sz="2100" kern="100">
              <a:effectLst/>
              <a:ea typeface="Calibri" panose="020F0502020204030204" pitchFamily="34" charset="0"/>
              <a:cs typeface="Times New Roman" panose="02020603050405020304" pitchFamily="18" charset="0"/>
            </a:endParaRPr>
          </a:p>
          <a:p>
            <a:endParaRPr lang="en-US"/>
          </a:p>
        </p:txBody>
      </p:sp>
      <p:pic>
        <p:nvPicPr>
          <p:cNvPr id="4" name="Imagen 3">
            <a:extLst>
              <a:ext uri="{FF2B5EF4-FFF2-40B4-BE49-F238E27FC236}">
                <a16:creationId xmlns:a16="http://schemas.microsoft.com/office/drawing/2014/main" id="{04B82EC8-5006-1A86-8328-2AB8821D5C5C}"/>
              </a:ext>
            </a:extLst>
          </p:cNvPr>
          <p:cNvPicPr>
            <a:picLocks noChangeAspect="1"/>
          </p:cNvPicPr>
          <p:nvPr/>
        </p:nvPicPr>
        <p:blipFill rotWithShape="1">
          <a:blip r:embed="rId2"/>
          <a:srcRect t="17484"/>
          <a:stretch/>
        </p:blipFill>
        <p:spPr>
          <a:xfrm>
            <a:off x="1671354" y="1543930"/>
            <a:ext cx="3788016" cy="2086427"/>
          </a:xfrm>
          <a:prstGeom prst="rect">
            <a:avLst/>
          </a:prstGeom>
          <a:noFill/>
        </p:spPr>
      </p:pic>
      <p:pic>
        <p:nvPicPr>
          <p:cNvPr id="5" name="Imagen 4">
            <a:extLst>
              <a:ext uri="{FF2B5EF4-FFF2-40B4-BE49-F238E27FC236}">
                <a16:creationId xmlns:a16="http://schemas.microsoft.com/office/drawing/2014/main" id="{7F4AEA87-A4AC-6AF7-2EAC-4CB171951471}"/>
              </a:ext>
            </a:extLst>
          </p:cNvPr>
          <p:cNvPicPr>
            <a:picLocks noChangeAspect="1"/>
          </p:cNvPicPr>
          <p:nvPr/>
        </p:nvPicPr>
        <p:blipFill rotWithShape="1">
          <a:blip r:embed="rId3"/>
          <a:srcRect t="13601"/>
          <a:stretch/>
        </p:blipFill>
        <p:spPr>
          <a:xfrm>
            <a:off x="1671354" y="3819073"/>
            <a:ext cx="3788016" cy="2086427"/>
          </a:xfrm>
          <a:prstGeom prst="rect">
            <a:avLst/>
          </a:prstGeom>
          <a:noFill/>
        </p:spPr>
      </p:pic>
      <p:sp>
        <p:nvSpPr>
          <p:cNvPr id="14" name="Slide Number Placeholder 16">
            <a:extLst>
              <a:ext uri="{FF2B5EF4-FFF2-40B4-BE49-F238E27FC236}">
                <a16:creationId xmlns:a16="http://schemas.microsoft.com/office/drawing/2014/main" id="{77E3683D-7FC0-A2ED-DD78-A21FBE3799B3}"/>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23</a:t>
            </a:fld>
            <a:endParaRPr lang="en-US"/>
          </a:p>
        </p:txBody>
      </p:sp>
    </p:spTree>
    <p:extLst>
      <p:ext uri="{BB962C8B-B14F-4D97-AF65-F5344CB8AC3E}">
        <p14:creationId xmlns:p14="http://schemas.microsoft.com/office/powerpoint/2010/main" val="528397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 ¿Qué es una MANO BIONICA? ► Esper Hand será la Prótesis del FUTURO">
            <a:hlinkClick r:id="" action="ppaction://media"/>
            <a:extLst>
              <a:ext uri="{FF2B5EF4-FFF2-40B4-BE49-F238E27FC236}">
                <a16:creationId xmlns:a16="http://schemas.microsoft.com/office/drawing/2014/main" id="{C4D2B611-F194-77E5-E80F-4D1F630CCDD7}"/>
              </a:ext>
            </a:extLst>
          </p:cNvPr>
          <p:cNvPicPr>
            <a:picLocks noRot="1" noChangeAspect="1"/>
          </p:cNvPicPr>
          <p:nvPr>
            <a:videoFile r:link="rId1"/>
          </p:nvPr>
        </p:nvPicPr>
        <p:blipFill>
          <a:blip r:embed="rId3"/>
          <a:stretch>
            <a:fillRect/>
          </a:stretch>
        </p:blipFill>
        <p:spPr>
          <a:xfrm>
            <a:off x="952090" y="951476"/>
            <a:ext cx="10296013" cy="4961742"/>
          </a:xfrm>
          <a:prstGeom prst="rect">
            <a:avLst/>
          </a:prstGeom>
        </p:spPr>
      </p:pic>
    </p:spTree>
    <p:extLst>
      <p:ext uri="{BB962C8B-B14F-4D97-AF65-F5344CB8AC3E}">
        <p14:creationId xmlns:p14="http://schemas.microsoft.com/office/powerpoint/2010/main" val="10305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8E810-E576-41FD-BE22-809D6FB4FADA}"/>
              </a:ext>
            </a:extLst>
          </p:cNvPr>
          <p:cNvSpPr>
            <a:spLocks noGrp="1"/>
          </p:cNvSpPr>
          <p:nvPr>
            <p:ph type="title"/>
          </p:nvPr>
        </p:nvSpPr>
        <p:spPr>
          <a:xfrm>
            <a:off x="1607244" y="994110"/>
            <a:ext cx="8977511" cy="604932"/>
          </a:xfrm>
        </p:spPr>
        <p:txBody>
          <a:bodyPr/>
          <a:lstStyle/>
          <a:p>
            <a:pPr algn="ctr"/>
            <a:r>
              <a:rPr lang="es-MX"/>
              <a:t>BIBLIOGRAFÍA</a:t>
            </a:r>
          </a:p>
        </p:txBody>
      </p:sp>
      <p:sp>
        <p:nvSpPr>
          <p:cNvPr id="3" name="Marcador de contenido 2">
            <a:extLst>
              <a:ext uri="{FF2B5EF4-FFF2-40B4-BE49-F238E27FC236}">
                <a16:creationId xmlns:a16="http://schemas.microsoft.com/office/drawing/2014/main" id="{88E25EB3-710B-F8C0-8537-CC53F9BD22C9}"/>
              </a:ext>
            </a:extLst>
          </p:cNvPr>
          <p:cNvSpPr>
            <a:spLocks noGrp="1"/>
          </p:cNvSpPr>
          <p:nvPr>
            <p:ph idx="1"/>
          </p:nvPr>
        </p:nvSpPr>
        <p:spPr>
          <a:xfrm>
            <a:off x="1119674" y="1599043"/>
            <a:ext cx="9478280" cy="3962382"/>
          </a:xfrm>
        </p:spPr>
        <p:txBody>
          <a:bodyPr>
            <a:normAutofit/>
          </a:bodyPr>
          <a:lstStyle/>
          <a:p>
            <a:pPr marL="457200" indent="-457200">
              <a:lnSpc>
                <a:spcPct val="100000"/>
              </a:lnSpc>
            </a:pPr>
            <a:r>
              <a:rPr lang="es-MX" sz="1800">
                <a:effectLst/>
              </a:rPr>
              <a:t>Corrales, J. A. (2021). Interfaz de usuario o UI: ¿Qué es y cuáles son sus características? </a:t>
            </a:r>
            <a:r>
              <a:rPr lang="es-MX" sz="1800" i="1">
                <a:effectLst/>
              </a:rPr>
              <a:t>Rock Content - ES</a:t>
            </a:r>
            <a:r>
              <a:rPr lang="es-MX" sz="1800">
                <a:effectLst/>
              </a:rPr>
              <a:t>. </a:t>
            </a:r>
            <a:r>
              <a:rPr lang="es-MX" sz="1800">
                <a:effectLst/>
                <a:hlinkClick r:id="rId2"/>
              </a:rPr>
              <a:t>https://rockcontent.com/es/blog/interfaz-de-usuario/#:~:text=Interfaz%20de%20software,la%20pantalla%20de%20su%20dispositivo</a:t>
            </a:r>
            <a:endParaRPr lang="es-MX" sz="1800">
              <a:effectLst/>
            </a:endParaRPr>
          </a:p>
          <a:p>
            <a:pPr marL="457200" indent="-457200">
              <a:lnSpc>
                <a:spcPct val="100000"/>
              </a:lnSpc>
            </a:pPr>
            <a:r>
              <a:rPr lang="es-MX" sz="1800">
                <a:effectLst/>
              </a:rPr>
              <a:t>López, </a:t>
            </a:r>
            <a:r>
              <a:rPr lang="es-MX" sz="1800" err="1">
                <a:effectLst/>
              </a:rPr>
              <a:t>Ó</a:t>
            </a:r>
            <a:r>
              <a:rPr lang="es-MX" sz="1800">
                <a:effectLst/>
              </a:rPr>
              <a:t>. (2023). ¿Qué es una interfaz de usuario? </a:t>
            </a:r>
            <a:r>
              <a:rPr lang="es-MX" sz="1800" i="1" err="1">
                <a:effectLst/>
              </a:rPr>
              <a:t>Formiux</a:t>
            </a:r>
            <a:r>
              <a:rPr lang="es-MX" sz="1800">
                <a:effectLst/>
              </a:rPr>
              <a:t>. </a:t>
            </a:r>
            <a:r>
              <a:rPr lang="es-MX" sz="1800">
                <a:effectLst/>
                <a:hlinkClick r:id="rId3"/>
              </a:rPr>
              <a:t>https://formiux.com/que-es-una-interfaz-de-usuario/#:~:text=Las%20interfaces%20tangibles%20para%20usuario,mucho%20m%C3%A1s%20importante%20e%20impactante</a:t>
            </a:r>
            <a:endParaRPr lang="es-MX" sz="1800">
              <a:effectLst/>
            </a:endParaRPr>
          </a:p>
          <a:p>
            <a:pPr marL="457200" indent="-457200">
              <a:lnSpc>
                <a:spcPct val="100000"/>
              </a:lnSpc>
            </a:pPr>
            <a:r>
              <a:rPr lang="es-MX" sz="1800" err="1">
                <a:effectLst/>
              </a:rPr>
              <a:t>Quality</a:t>
            </a:r>
            <a:r>
              <a:rPr lang="es-MX" sz="1800">
                <a:effectLst/>
              </a:rPr>
              <a:t> </a:t>
            </a:r>
            <a:r>
              <a:rPr lang="es-MX" sz="1800" err="1">
                <a:effectLst/>
              </a:rPr>
              <a:t>Unit</a:t>
            </a:r>
            <a:r>
              <a:rPr lang="es-MX" sz="1800">
                <a:effectLst/>
              </a:rPr>
              <a:t>, LLC. (2022, 21 noviembre). Interfaz de usuario de voz (explicado). </a:t>
            </a:r>
            <a:r>
              <a:rPr lang="es-MX" sz="1800" err="1">
                <a:effectLst/>
              </a:rPr>
              <a:t>LiveAgent</a:t>
            </a:r>
            <a:r>
              <a:rPr lang="es-MX" sz="1800">
                <a:effectLst/>
              </a:rPr>
              <a:t>. </a:t>
            </a:r>
            <a:r>
              <a:rPr lang="es-MX" sz="1800">
                <a:effectLst/>
                <a:hlinkClick r:id="rId4"/>
              </a:rPr>
              <a:t>https://www.liveagent.es/glosario/interfaz-de-usuario-de-voz/</a:t>
            </a:r>
            <a:endParaRPr lang="es-MX"/>
          </a:p>
          <a:p>
            <a:pPr marL="457200" indent="-457200">
              <a:lnSpc>
                <a:spcPct val="100000"/>
              </a:lnSpc>
            </a:pPr>
            <a:r>
              <a:rPr lang="es-MX" sz="1800">
                <a:effectLst/>
              </a:rPr>
              <a:t>Saavedra, Y. R. (2021, 11 diciembre). UX en interfaces de usuario tangibles - </a:t>
            </a:r>
            <a:r>
              <a:rPr lang="es-MX" sz="1800" err="1">
                <a:effectLst/>
              </a:rPr>
              <a:t>UXers</a:t>
            </a:r>
            <a:r>
              <a:rPr lang="es-MX" sz="1800">
                <a:effectLst/>
              </a:rPr>
              <a:t> UMNG - Medium. Medium. </a:t>
            </a:r>
            <a:r>
              <a:rPr lang="es-MX" sz="1800">
                <a:effectLst/>
                <a:hlinkClick r:id="rId5"/>
              </a:rPr>
              <a:t>https://medium.com/uxers-umng/ux-en-interfaces-de-usuario-tangibles-f77b4b4ac295</a:t>
            </a:r>
            <a:endParaRPr lang="es-MX" sz="1800">
              <a:effectLst/>
            </a:endParaRPr>
          </a:p>
          <a:p>
            <a:pPr marL="457200" indent="-457200">
              <a:lnSpc>
                <a:spcPct val="100000"/>
              </a:lnSpc>
            </a:pPr>
            <a:endParaRPr lang="es-MX" sz="1800">
              <a:effectLst/>
            </a:endParaRPr>
          </a:p>
        </p:txBody>
      </p:sp>
    </p:spTree>
    <p:extLst>
      <p:ext uri="{BB962C8B-B14F-4D97-AF65-F5344CB8AC3E}">
        <p14:creationId xmlns:p14="http://schemas.microsoft.com/office/powerpoint/2010/main" val="165890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14397" y="965110"/>
            <a:ext cx="5075856" cy="1180931"/>
          </a:xfrm>
        </p:spPr>
        <p:txBody>
          <a:bodyPr>
            <a:normAutofit/>
          </a:bodyPr>
          <a:lstStyle/>
          <a:p>
            <a:pPr algn="ctr"/>
            <a:r>
              <a:rPr lang="es-MX"/>
              <a:t>INTERFACES DE USUARIO DE VOZ (</a:t>
            </a:r>
            <a:r>
              <a:rPr lang="es-MX" err="1"/>
              <a:t>vui</a:t>
            </a:r>
            <a:r>
              <a:rPr lang="es-MX"/>
              <a:t>)</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914399" y="2341985"/>
            <a:ext cx="5075853" cy="3601616"/>
          </a:xfrm>
        </p:spPr>
        <p:txBody>
          <a:bodyPr>
            <a:normAutofit/>
          </a:bodyPr>
          <a:lstStyle/>
          <a:p>
            <a:pPr algn="just">
              <a:lnSpc>
                <a:spcPct val="110000"/>
              </a:lnSpc>
            </a:pPr>
            <a:r>
              <a:rPr lang="es-MX"/>
              <a:t>La interfaz de usuario de voz (VUI) es una tecnología de reconocimiento de voz que permite interactuar con dispositivos mediante comandos de voz, sin necesidad de mirar pantallas. Proporciona un control completamente manos libres que resulta útil para personas con discapacidad, conductores, entre otros. VUI utiliza tecnología de reconocimiento de voz y procesamiento de lenguaje natural para transformar el habla del usuario en comandos.</a:t>
            </a: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smtClean="0"/>
              <a:pPr>
                <a:spcAft>
                  <a:spcPts val="600"/>
                </a:spcAft>
              </a:pPr>
              <a:t>3</a:t>
            </a:fld>
            <a:endParaRPr lang="en-US"/>
          </a:p>
        </p:txBody>
      </p:sp>
      <p:pic>
        <p:nvPicPr>
          <p:cNvPr id="4" name="Imagen 3">
            <a:extLst>
              <a:ext uri="{FF2B5EF4-FFF2-40B4-BE49-F238E27FC236}">
                <a16:creationId xmlns:a16="http://schemas.microsoft.com/office/drawing/2014/main" id="{6A53AE7B-62CF-B5BF-4ED5-4A793393722D}"/>
              </a:ext>
            </a:extLst>
          </p:cNvPr>
          <p:cNvPicPr>
            <a:picLocks noChangeAspect="1"/>
          </p:cNvPicPr>
          <p:nvPr/>
        </p:nvPicPr>
        <p:blipFill rotWithShape="1">
          <a:blip r:embed="rId2"/>
          <a:srcRect l="25708"/>
          <a:stretch/>
        </p:blipFill>
        <p:spPr>
          <a:xfrm>
            <a:off x="6105211" y="1606437"/>
            <a:ext cx="4490822" cy="4337163"/>
          </a:xfrm>
          <a:prstGeom prst="rect">
            <a:avLst/>
          </a:prstGeom>
          <a:noFill/>
        </p:spPr>
      </p:pic>
    </p:spTree>
    <p:extLst>
      <p:ext uri="{BB962C8B-B14F-4D97-AF65-F5344CB8AC3E}">
        <p14:creationId xmlns:p14="http://schemas.microsoft.com/office/powerpoint/2010/main" val="1816006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A53AE7B-62CF-B5BF-4ED5-4A793393722D}"/>
              </a:ext>
            </a:extLst>
          </p:cNvPr>
          <p:cNvPicPr>
            <a:picLocks noChangeAspect="1"/>
          </p:cNvPicPr>
          <p:nvPr/>
        </p:nvPicPr>
        <p:blipFill rotWithShape="1">
          <a:blip r:embed="rId2">
            <a:alphaModFix amt="50000"/>
          </a:blip>
          <a:srcRect l="51370" r="-2" b="-2"/>
          <a:stretch/>
        </p:blipFill>
        <p:spPr>
          <a:xfrm>
            <a:off x="-76201" y="11"/>
            <a:ext cx="4648201" cy="685798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1243222" y="3110630"/>
            <a:ext cx="3627357" cy="1591492"/>
          </a:xfrm>
        </p:spPr>
        <p:txBody>
          <a:bodyPr>
            <a:normAutofit/>
          </a:bodyPr>
          <a:lstStyle/>
          <a:p>
            <a:r>
              <a:rPr lang="es-MX">
                <a:solidFill>
                  <a:schemeClr val="accent1">
                    <a:lumMod val="60000"/>
                    <a:lumOff val="40000"/>
                  </a:schemeClr>
                </a:solidFill>
              </a:rPr>
              <a:t>CARACTERÍSTICAS</a:t>
            </a:r>
            <a:endParaRPr lang="es-MX" sz="2400">
              <a:solidFill>
                <a:schemeClr val="accent1">
                  <a:lumMod val="60000"/>
                  <a:lumOff val="40000"/>
                </a:schemeClr>
              </a:solidFill>
            </a:endParaRP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5562600" y="914400"/>
            <a:ext cx="5708943" cy="4991099"/>
          </a:xfrm>
        </p:spPr>
        <p:txBody>
          <a:bodyPr>
            <a:normAutofit/>
          </a:bodyPr>
          <a:lstStyle/>
          <a:p>
            <a:pPr marL="342900" lvl="0" indent="-342900" algn="just">
              <a:buFont typeface="Symbol" panose="05050102010706020507" pitchFamily="18" charset="2"/>
              <a:buChar char=""/>
            </a:pPr>
            <a:r>
              <a:rPr lang="es-MX" b="1" kern="100">
                <a:effectLst/>
              </a:rPr>
              <a:t>Experiencia completamente manos libres: </a:t>
            </a:r>
            <a:r>
              <a:rPr lang="es-MX" kern="100">
                <a:effectLst/>
              </a:rPr>
              <a:t>cuando suena un teléfono en circunstancias en las que el usuario no puede contestarlo, la VUI puede ser un salvavidas.</a:t>
            </a:r>
          </a:p>
          <a:p>
            <a:pPr marL="342900" lvl="0" indent="-342900" algn="just">
              <a:buFont typeface="Symbol" panose="05050102010706020507" pitchFamily="18" charset="2"/>
              <a:buChar char=""/>
            </a:pPr>
            <a:r>
              <a:rPr lang="es-MX" b="1" kern="100">
                <a:effectLst/>
              </a:rPr>
              <a:t>Accesibilidad: </a:t>
            </a:r>
            <a:r>
              <a:rPr lang="es-MX" kern="100">
                <a:effectLst/>
              </a:rPr>
              <a:t>VUI es una gran opción para las personas que sufren de impedimentos físicos.</a:t>
            </a:r>
          </a:p>
          <a:p>
            <a:pPr marL="342900" lvl="0" indent="-342900" algn="just">
              <a:buFont typeface="Symbol" panose="05050102010706020507" pitchFamily="18" charset="2"/>
              <a:buChar char=""/>
            </a:pPr>
            <a:r>
              <a:rPr lang="es-MX" b="1" kern="100">
                <a:effectLst/>
              </a:rPr>
              <a:t>Velocidad: </a:t>
            </a:r>
            <a:r>
              <a:rPr lang="es-MX" kern="100">
                <a:effectLst/>
              </a:rPr>
              <a:t>es mucho más rápido que escribir.</a:t>
            </a:r>
          </a:p>
          <a:p>
            <a:pPr marL="342900" lvl="0" indent="-342900" algn="just">
              <a:buFont typeface="Symbol" panose="05050102010706020507" pitchFamily="18" charset="2"/>
              <a:buChar char=""/>
            </a:pPr>
            <a:r>
              <a:rPr lang="es-MX" b="1" kern="100">
                <a:effectLst/>
              </a:rPr>
              <a:t>Multitarea: </a:t>
            </a:r>
            <a:r>
              <a:rPr lang="es-MX" kern="100">
                <a:effectLst/>
              </a:rPr>
              <a:t>los asistentes virtuales permiten a los usuarios controlar dispositivos inteligentes de 1k como televisores, microondas, etc.</a:t>
            </a:r>
          </a:p>
          <a:p>
            <a:pPr marL="342900" lvl="0" indent="-342900" algn="just">
              <a:spcAft>
                <a:spcPts val="800"/>
              </a:spcAft>
              <a:buFont typeface="Symbol" panose="05050102010706020507" pitchFamily="18" charset="2"/>
              <a:buChar char=""/>
            </a:pPr>
            <a:r>
              <a:rPr lang="es-MX" b="1" kern="100">
                <a:effectLst/>
              </a:rPr>
              <a:t>Flexibilidad: </a:t>
            </a:r>
            <a:r>
              <a:rPr lang="es-MX" kern="100">
                <a:effectLst/>
              </a:rPr>
              <a:t>el comando de voz se puede dar de diferentes maneras y aun así lograr el resultado deseado.</a:t>
            </a:r>
          </a:p>
          <a:p>
            <a:endParaRPr lang="es-MX"/>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smtClean="0"/>
              <a:pPr>
                <a:spcAft>
                  <a:spcPts val="600"/>
                </a:spcAft>
              </a:pPr>
              <a:t>4</a:t>
            </a:fld>
            <a:endParaRPr lang="en-US"/>
          </a:p>
        </p:txBody>
      </p:sp>
    </p:spTree>
    <p:extLst>
      <p:ext uri="{BB962C8B-B14F-4D97-AF65-F5344CB8AC3E}">
        <p14:creationId xmlns:p14="http://schemas.microsoft.com/office/powerpoint/2010/main" val="377397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14DCB-D364-EF2C-F989-8EA0116DE81A}"/>
              </a:ext>
            </a:extLst>
          </p:cNvPr>
          <p:cNvSpPr>
            <a:spLocks noGrp="1"/>
          </p:cNvSpPr>
          <p:nvPr>
            <p:ph type="ctrTitle"/>
          </p:nvPr>
        </p:nvSpPr>
        <p:spPr>
          <a:xfrm>
            <a:off x="6891305" y="1597224"/>
            <a:ext cx="4348195" cy="1831776"/>
          </a:xfrm>
        </p:spPr>
        <p:txBody>
          <a:bodyPr anchor="ctr">
            <a:normAutofit/>
          </a:bodyPr>
          <a:lstStyle/>
          <a:p>
            <a:r>
              <a:rPr lang="es-MX"/>
              <a:t>EJEMPLOS</a:t>
            </a:r>
          </a:p>
        </p:txBody>
      </p:sp>
      <p:sp useBgFill="1">
        <p:nvSpPr>
          <p:cNvPr id="19"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7633766" y="4196686"/>
            <a:ext cx="2812186" cy="1117385"/>
          </a:xfrm>
        </p:spPr>
        <p:txBody>
          <a:bodyPr tIns="91440" bIns="91440" anchor="b">
            <a:normAutofit/>
          </a:bodyPr>
          <a:lstStyle/>
          <a:p>
            <a:pPr>
              <a:lnSpc>
                <a:spcPct val="110000"/>
              </a:lnSpc>
            </a:pPr>
            <a:r>
              <a:rPr lang="en-US" err="1"/>
              <a:t>Asistentes</a:t>
            </a:r>
            <a:r>
              <a:rPr lang="en-US"/>
              <a:t> de </a:t>
            </a:r>
            <a:r>
              <a:rPr lang="en-US" err="1"/>
              <a:t>voz</a:t>
            </a:r>
            <a:r>
              <a:rPr lang="en-US"/>
              <a:t> </a:t>
            </a:r>
            <a:r>
              <a:rPr lang="en-US" err="1"/>
              <a:t>como</a:t>
            </a:r>
            <a:r>
              <a:rPr lang="en-US"/>
              <a:t> Siri (Apple), Alexa y Cortana (Windows). </a:t>
            </a:r>
          </a:p>
        </p:txBody>
      </p:sp>
      <p:pic>
        <p:nvPicPr>
          <p:cNvPr id="6" name="Imagen 5">
            <a:extLst>
              <a:ext uri="{FF2B5EF4-FFF2-40B4-BE49-F238E27FC236}">
                <a16:creationId xmlns:a16="http://schemas.microsoft.com/office/drawing/2014/main" id="{4E76EEB9-76E2-EC35-0658-5D06B1E7B5D9}"/>
              </a:ext>
            </a:extLst>
          </p:cNvPr>
          <p:cNvPicPr>
            <a:picLocks noChangeAspect="1"/>
          </p:cNvPicPr>
          <p:nvPr/>
        </p:nvPicPr>
        <p:blipFill rotWithShape="1">
          <a:blip r:embed="rId2"/>
          <a:srcRect l="51950" r="13517" b="1"/>
          <a:stretch/>
        </p:blipFill>
        <p:spPr>
          <a:xfrm>
            <a:off x="914400" y="1585529"/>
            <a:ext cx="2701411" cy="4400299"/>
          </a:xfrm>
          <a:prstGeom prst="rect">
            <a:avLst/>
          </a:prstGeom>
          <a:noFill/>
        </p:spPr>
      </p:pic>
      <p:pic>
        <p:nvPicPr>
          <p:cNvPr id="5" name="Imagen 4">
            <a:extLst>
              <a:ext uri="{FF2B5EF4-FFF2-40B4-BE49-F238E27FC236}">
                <a16:creationId xmlns:a16="http://schemas.microsoft.com/office/drawing/2014/main" id="{9FE095B6-8D32-E2B2-3055-806FD3291AA3}"/>
              </a:ext>
            </a:extLst>
          </p:cNvPr>
          <p:cNvPicPr>
            <a:picLocks noChangeAspect="1"/>
          </p:cNvPicPr>
          <p:nvPr/>
        </p:nvPicPr>
        <p:blipFill rotWithShape="1">
          <a:blip r:embed="rId3"/>
          <a:srcRect l="16858" r="17938" b="-4"/>
          <a:stretch/>
        </p:blipFill>
        <p:spPr>
          <a:xfrm>
            <a:off x="3776673" y="1600225"/>
            <a:ext cx="2638426" cy="2114322"/>
          </a:xfrm>
          <a:prstGeom prst="rect">
            <a:avLst/>
          </a:prstGeom>
          <a:noFill/>
        </p:spPr>
      </p:pic>
      <p:pic>
        <p:nvPicPr>
          <p:cNvPr id="4" name="Marcador de contenido 3">
            <a:extLst>
              <a:ext uri="{FF2B5EF4-FFF2-40B4-BE49-F238E27FC236}">
                <a16:creationId xmlns:a16="http://schemas.microsoft.com/office/drawing/2014/main" id="{7C801D8A-AEA3-50A4-513E-F73024A5E160}"/>
              </a:ext>
            </a:extLst>
          </p:cNvPr>
          <p:cNvPicPr>
            <a:picLocks noGrp="1" noChangeAspect="1"/>
          </p:cNvPicPr>
          <p:nvPr>
            <p:ph idx="4294967295"/>
          </p:nvPr>
        </p:nvPicPr>
        <p:blipFill rotWithShape="1">
          <a:blip r:embed="rId4"/>
          <a:srcRect l="16992" r="13608" b="-3"/>
          <a:stretch/>
        </p:blipFill>
        <p:spPr>
          <a:xfrm>
            <a:off x="3776687" y="3871506"/>
            <a:ext cx="2631925" cy="2114322"/>
          </a:xfrm>
          <a:prstGeom prst="rect">
            <a:avLst/>
          </a:prstGeom>
          <a:noFill/>
        </p:spPr>
      </p:pic>
      <p:sp>
        <p:nvSpPr>
          <p:cNvPr id="22" name="Slide Number Placeholder 5">
            <a:extLst>
              <a:ext uri="{FF2B5EF4-FFF2-40B4-BE49-F238E27FC236}">
                <a16:creationId xmlns:a16="http://schemas.microsoft.com/office/drawing/2014/main" id="{EF4883EF-396E-8A71-8D20-6054ED844BBC}"/>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smtClean="0">
                <a:effectLst>
                  <a:outerShdw blurRad="38100" dist="38100" dir="2700000" algn="tl">
                    <a:srgbClr val="000000">
                      <a:alpha val="43137"/>
                    </a:srgbClr>
                  </a:outerShdw>
                </a:effectLst>
              </a:rPr>
              <a:pPr>
                <a:spcAft>
                  <a:spcPts val="600"/>
                </a:spcAft>
              </a:pPr>
              <a:t>5</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800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1E80D28-F41F-A68B-3537-99B62C64FB1A}"/>
              </a:ext>
            </a:extLst>
          </p:cNvPr>
          <p:cNvPicPr>
            <a:picLocks noChangeAspect="1"/>
          </p:cNvPicPr>
          <p:nvPr/>
        </p:nvPicPr>
        <p:blipFill rotWithShape="1">
          <a:blip r:embed="rId2"/>
          <a:srcRect l="23569" r="23321" b="2"/>
          <a:stretch/>
        </p:blipFill>
        <p:spPr>
          <a:xfrm>
            <a:off x="6096000" y="-2"/>
            <a:ext cx="6096000" cy="685799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72918" y="1064296"/>
            <a:ext cx="4596406" cy="1152144"/>
          </a:xfrm>
        </p:spPr>
        <p:txBody>
          <a:bodyPr>
            <a:normAutofit/>
          </a:bodyPr>
          <a:lstStyle/>
          <a:p>
            <a:r>
              <a:rPr lang="es-MX"/>
              <a:t>INTERFACES GESTUALES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1085851" y="2324100"/>
            <a:ext cx="4829174" cy="3469604"/>
          </a:xfrm>
        </p:spPr>
        <p:txBody>
          <a:bodyPr>
            <a:normAutofit/>
          </a:bodyPr>
          <a:lstStyle/>
          <a:p>
            <a:pPr>
              <a:lnSpc>
                <a:spcPct val="110000"/>
              </a:lnSpc>
            </a:pPr>
            <a:r>
              <a:rPr lang="es-MX"/>
              <a:t>Son aquellas que trascienden la interacción por tacto, controlando objetos físicos realizando gestos en el espacio logrando una mayor fluidez interactiva. Consiste en la detección de gestos corporales y faciales, que se pueden agrupar en 2: cara y cuerpo.</a:t>
            </a: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351573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1E80D28-F41F-A68B-3537-99B62C64FB1A}"/>
              </a:ext>
            </a:extLst>
          </p:cNvPr>
          <p:cNvPicPr>
            <a:picLocks noChangeAspect="1"/>
          </p:cNvPicPr>
          <p:nvPr/>
        </p:nvPicPr>
        <p:blipFill rotWithShape="1">
          <a:blip r:embed="rId2">
            <a:alphaModFix amt="50000"/>
          </a:blip>
          <a:srcRect l="29876" r="29628" b="2"/>
          <a:stretch/>
        </p:blipFill>
        <p:spPr>
          <a:xfrm>
            <a:off x="-1" y="10"/>
            <a:ext cx="4648201" cy="685798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20457" y="3337286"/>
            <a:ext cx="3595089"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817917" y="1119674"/>
            <a:ext cx="6322834" cy="4702628"/>
          </a:xfrm>
        </p:spPr>
        <p:txBody>
          <a:bodyPr>
            <a:normAutofit/>
          </a:bodyPr>
          <a:lstStyle/>
          <a:p>
            <a:pPr marL="342900" lvl="0" indent="-342900" algn="just">
              <a:lnSpc>
                <a:spcPct val="107000"/>
              </a:lnSpc>
              <a:buFont typeface="Symbol" panose="05050102010706020507" pitchFamily="18" charset="2"/>
              <a:buChar char=""/>
              <a:tabLst>
                <a:tab pos="457200" algn="l"/>
              </a:tabLst>
            </a:pPr>
            <a:r>
              <a:rPr lang="es-MX" sz="1800" b="1" kern="100">
                <a:effectLst/>
                <a:ea typeface="Calibri" panose="020F0502020204030204" pitchFamily="34" charset="0"/>
                <a:cs typeface="Times New Roman" panose="02020603050405020304" pitchFamily="18" charset="0"/>
              </a:rPr>
              <a:t>Reconocimiento de gestos: </a:t>
            </a:r>
            <a:r>
              <a:rPr lang="es-MX" sz="1800" kern="100">
                <a:effectLst/>
                <a:ea typeface="Calibri" panose="020F0502020204030204" pitchFamily="34" charset="0"/>
                <a:cs typeface="Times New Roman" panose="02020603050405020304" pitchFamily="18" charset="0"/>
              </a:rPr>
              <a:t>La interfaz gestual debe ser capaz de detectar y reconocer una variedad de gestos realizados por el usuario. Estos gestos pueden incluir movimientos de manos, brazos, dedos, cabeza u otras partes del cuerpo.</a:t>
            </a:r>
            <a:endParaRPr lang="es-MX" sz="1600" kern="10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tabLst>
                <a:tab pos="457200" algn="l"/>
              </a:tabLst>
            </a:pPr>
            <a:r>
              <a:rPr lang="es-MX" sz="1800" b="1" kern="100">
                <a:effectLst/>
                <a:ea typeface="Calibri" panose="020F0502020204030204" pitchFamily="34" charset="0"/>
                <a:cs typeface="Times New Roman" panose="02020603050405020304" pitchFamily="18" charset="0"/>
              </a:rPr>
              <a:t>Intuitiva: </a:t>
            </a:r>
            <a:r>
              <a:rPr lang="es-MX" sz="1800" kern="100">
                <a:effectLst/>
                <a:ea typeface="Calibri" panose="020F0502020204030204" pitchFamily="34" charset="0"/>
                <a:cs typeface="Times New Roman" panose="02020603050405020304" pitchFamily="18" charset="0"/>
              </a:rPr>
              <a:t>Una interfaz gestual busca imitar la forma natural en que las personas interactúan en el mundo real, lo que la hace intuitiva y fácil de aprender para los usuarios.</a:t>
            </a:r>
            <a:endParaRPr lang="es-MX" sz="1600"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1800" b="1" kern="100">
                <a:effectLst/>
                <a:ea typeface="Calibri" panose="020F0502020204030204" pitchFamily="34" charset="0"/>
                <a:cs typeface="Times New Roman" panose="02020603050405020304" pitchFamily="18" charset="0"/>
              </a:rPr>
              <a:t>Sin contacto: </a:t>
            </a:r>
            <a:r>
              <a:rPr lang="es-MX" sz="1800" kern="100">
                <a:effectLst/>
                <a:ea typeface="Calibri" panose="020F0502020204030204" pitchFamily="34" charset="0"/>
                <a:cs typeface="Times New Roman" panose="02020603050405020304" pitchFamily="18" charset="0"/>
              </a:rPr>
              <a:t>En muchas implementaciones, las interfaces gestuales son sin contacto, lo que significa que los usuarios no tienen que tocar físicamente el dispositivo para interactuar con él. Esto es útil en situaciones donde se desea evitar la contaminación cruzada o en entornos donde el contacto físico no es práctico.</a:t>
            </a:r>
            <a:endParaRPr lang="es-MX" sz="1600" kern="100">
              <a:effectLst/>
              <a:ea typeface="Calibri" panose="020F0502020204030204" pitchFamily="34" charset="0"/>
              <a:cs typeface="Times New Roman" panose="02020603050405020304" pitchFamily="18" charset="0"/>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7</a:t>
            </a:fld>
            <a:endParaRPr lang="en-US"/>
          </a:p>
        </p:txBody>
      </p:sp>
    </p:spTree>
    <p:extLst>
      <p:ext uri="{BB962C8B-B14F-4D97-AF65-F5344CB8AC3E}">
        <p14:creationId xmlns:p14="http://schemas.microsoft.com/office/powerpoint/2010/main" val="221930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1E80D28-F41F-A68B-3537-99B62C64FB1A}"/>
              </a:ext>
            </a:extLst>
          </p:cNvPr>
          <p:cNvPicPr>
            <a:picLocks noChangeAspect="1"/>
          </p:cNvPicPr>
          <p:nvPr/>
        </p:nvPicPr>
        <p:blipFill rotWithShape="1">
          <a:blip r:embed="rId2">
            <a:alphaModFix amt="50000"/>
          </a:blip>
          <a:srcRect l="29876" r="29628" b="2"/>
          <a:stretch/>
        </p:blipFill>
        <p:spPr>
          <a:xfrm>
            <a:off x="-1" y="10"/>
            <a:ext cx="4648201" cy="6857989"/>
          </a:xfrm>
          <a:prstGeom prst="rect">
            <a:avLst/>
          </a:prstGeom>
          <a:noFill/>
        </p:spPr>
      </p:pic>
      <p:sp>
        <p:nvSpPr>
          <p:cNvPr id="2" name="Título 1">
            <a:extLst>
              <a:ext uri="{FF2B5EF4-FFF2-40B4-BE49-F238E27FC236}">
                <a16:creationId xmlns:a16="http://schemas.microsoft.com/office/drawing/2014/main" id="{8975B664-C910-E704-A34C-98B30CF03807}"/>
              </a:ext>
            </a:extLst>
          </p:cNvPr>
          <p:cNvSpPr>
            <a:spLocks noGrp="1"/>
          </p:cNvSpPr>
          <p:nvPr>
            <p:ph type="title"/>
          </p:nvPr>
        </p:nvSpPr>
        <p:spPr>
          <a:xfrm>
            <a:off x="920457" y="3337286"/>
            <a:ext cx="3595089" cy="1591492"/>
          </a:xfrm>
        </p:spPr>
        <p:txBody>
          <a:bodyPr>
            <a:normAutofit/>
          </a:bodyPr>
          <a:lstStyle/>
          <a:p>
            <a:r>
              <a:rPr lang="es-MX">
                <a:solidFill>
                  <a:schemeClr val="accent1">
                    <a:lumMod val="60000"/>
                    <a:lumOff val="40000"/>
                  </a:schemeClr>
                </a:solidFill>
              </a:rPr>
              <a:t>CARACTERÍSTICAS</a:t>
            </a:r>
          </a:p>
        </p:txBody>
      </p:sp>
      <p:sp>
        <p:nvSpPr>
          <p:cNvPr id="3" name="Marcador de contenido 2">
            <a:extLst>
              <a:ext uri="{FF2B5EF4-FFF2-40B4-BE49-F238E27FC236}">
                <a16:creationId xmlns:a16="http://schemas.microsoft.com/office/drawing/2014/main" id="{3B36E337-D565-732F-DE72-A46519EFF6A8}"/>
              </a:ext>
            </a:extLst>
          </p:cNvPr>
          <p:cNvSpPr>
            <a:spLocks noGrp="1"/>
          </p:cNvSpPr>
          <p:nvPr>
            <p:ph idx="1"/>
          </p:nvPr>
        </p:nvSpPr>
        <p:spPr>
          <a:xfrm>
            <a:off x="4817917" y="1119674"/>
            <a:ext cx="6322834" cy="4702628"/>
          </a:xfrm>
        </p:spPr>
        <p:txBody>
          <a:bodyPr>
            <a:normAutofit/>
          </a:bodyPr>
          <a:lstStyle/>
          <a:p>
            <a:pPr marL="342900" lvl="0" indent="-342900" algn="just">
              <a:lnSpc>
                <a:spcPct val="107000"/>
              </a:lnSpc>
              <a:buFont typeface="Symbol" panose="05050102010706020507" pitchFamily="18" charset="2"/>
              <a:buChar char=""/>
              <a:tabLst>
                <a:tab pos="457200" algn="l"/>
              </a:tabLst>
            </a:pPr>
            <a:r>
              <a:rPr lang="es-MX" b="1" kern="100">
                <a:effectLst/>
                <a:ea typeface="Calibri" panose="020F0502020204030204" pitchFamily="34" charset="0"/>
                <a:cs typeface="Times New Roman" panose="02020603050405020304" pitchFamily="18" charset="0"/>
              </a:rPr>
              <a:t>Sensores y cámaras: </a:t>
            </a:r>
            <a:r>
              <a:rPr lang="es-MX" kern="100">
                <a:effectLst/>
                <a:ea typeface="Calibri" panose="020F0502020204030204" pitchFamily="34" charset="0"/>
                <a:cs typeface="Times New Roman" panose="02020603050405020304" pitchFamily="18" charset="0"/>
              </a:rPr>
              <a:t>Para funcionar, una interfaz gestual generalmente utiliza sensores como cámaras o dispositivos de detección de movimiento para capturar los gestos y movimientos del usuario.</a:t>
            </a:r>
            <a:endParaRPr lang="es-MX" sz="1600" kern="10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b="1" kern="100">
                <a:effectLst/>
                <a:ea typeface="Calibri" panose="020F0502020204030204" pitchFamily="34" charset="0"/>
                <a:cs typeface="Times New Roman" panose="02020603050405020304" pitchFamily="18" charset="0"/>
              </a:rPr>
              <a:t>Interpretación de gestos: </a:t>
            </a:r>
            <a:r>
              <a:rPr lang="es-MX" kern="100">
                <a:effectLst/>
                <a:ea typeface="Calibri" panose="020F0502020204030204" pitchFamily="34" charset="0"/>
                <a:cs typeface="Times New Roman" panose="02020603050405020304" pitchFamily="18" charset="0"/>
              </a:rPr>
              <a:t>La interfaz debe ser capaz de interpretar los gestos detectados y convertirlos en comandos o acciones específicas que el dispositivo puede ejecutar. Esto a menudo implica software de reconocimiento de gestos y algoritmos de procesamiento de imagen.</a:t>
            </a:r>
            <a:endParaRPr lang="es-MX" sz="1600" kern="10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tabLst>
                <a:tab pos="457200" algn="l"/>
              </a:tabLst>
            </a:pPr>
            <a:endParaRPr lang="es-MX" sz="1600" kern="100">
              <a:effectLst/>
              <a:ea typeface="Calibri" panose="020F0502020204030204" pitchFamily="34" charset="0"/>
              <a:cs typeface="Times New Roman" panose="02020603050405020304" pitchFamily="18" charset="0"/>
            </a:endParaRPr>
          </a:p>
        </p:txBody>
      </p:sp>
      <p:sp>
        <p:nvSpPr>
          <p:cNvPr id="8" name="Slide Number Placeholder 14">
            <a:extLst>
              <a:ext uri="{FF2B5EF4-FFF2-40B4-BE49-F238E27FC236}">
                <a16:creationId xmlns:a16="http://schemas.microsoft.com/office/drawing/2014/main" id="{F56182AA-A724-809C-012E-85E453D9859E}"/>
              </a:ext>
            </a:extLst>
          </p:cNvPr>
          <p:cNvSpPr>
            <a:spLocks noGrp="1"/>
          </p:cNvSpPr>
          <p:nvPr>
            <p:ph type="sldNum" sz="quarter" idx="12"/>
          </p:nvPr>
        </p:nvSpPr>
        <p:spPr>
          <a:xfrm>
            <a:off x="10696577" y="6199188"/>
            <a:ext cx="619125" cy="365125"/>
          </a:xfrm>
        </p:spPr>
        <p:txBody>
          <a:bodyPr>
            <a:normAutofit/>
          </a:bodyPr>
          <a:lstStyle/>
          <a:p>
            <a:pPr>
              <a:spcAft>
                <a:spcPts val="600"/>
              </a:spcAft>
            </a:pPr>
            <a:fld id="{1437450A-6C25-4B4D-B27D-E1E9B2CE4682}" type="slidenum">
              <a:rPr lang="en-US"/>
              <a:pPr>
                <a:spcAft>
                  <a:spcPts val="600"/>
                </a:spcAft>
              </a:pPr>
              <a:t>8</a:t>
            </a:fld>
            <a:endParaRPr lang="en-US"/>
          </a:p>
        </p:txBody>
      </p:sp>
    </p:spTree>
    <p:extLst>
      <p:ext uri="{BB962C8B-B14F-4D97-AF65-F5344CB8AC3E}">
        <p14:creationId xmlns:p14="http://schemas.microsoft.com/office/powerpoint/2010/main" val="18941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9C7951-E20E-FD11-0E16-5C7DDEF6CB4F}"/>
              </a:ext>
            </a:extLst>
          </p:cNvPr>
          <p:cNvSpPr>
            <a:spLocks noGrp="1"/>
          </p:cNvSpPr>
          <p:nvPr>
            <p:ph type="title"/>
          </p:nvPr>
        </p:nvSpPr>
        <p:spPr>
          <a:xfrm>
            <a:off x="5120311" y="1019360"/>
            <a:ext cx="6129295" cy="1162484"/>
          </a:xfrm>
        </p:spPr>
        <p:txBody>
          <a:bodyPr anchor="ctr">
            <a:normAutofit/>
          </a:bodyPr>
          <a:lstStyle/>
          <a:p>
            <a:r>
              <a:rPr lang="es-MX"/>
              <a:t>EJEMPLOS</a:t>
            </a:r>
          </a:p>
        </p:txBody>
      </p:sp>
      <p:sp>
        <p:nvSpPr>
          <p:cNvPr id="3" name="Marcador de contenido 2">
            <a:extLst>
              <a:ext uri="{FF2B5EF4-FFF2-40B4-BE49-F238E27FC236}">
                <a16:creationId xmlns:a16="http://schemas.microsoft.com/office/drawing/2014/main" id="{3CE22EF1-F67D-1574-AD0E-0FF543C0FCA2}"/>
              </a:ext>
            </a:extLst>
          </p:cNvPr>
          <p:cNvSpPr>
            <a:spLocks noGrp="1"/>
          </p:cNvSpPr>
          <p:nvPr>
            <p:ph idx="1"/>
          </p:nvPr>
        </p:nvSpPr>
        <p:spPr>
          <a:xfrm>
            <a:off x="4814596" y="2024744"/>
            <a:ext cx="6035361" cy="3918856"/>
          </a:xfrm>
        </p:spPr>
        <p:txBody>
          <a:bodyPr>
            <a:normAutofit/>
          </a:bodyPr>
          <a:lstStyle/>
          <a:p>
            <a:pPr marL="342900" lvl="0" indent="-342900" algn="just">
              <a:lnSpc>
                <a:spcPct val="107000"/>
              </a:lnSpc>
              <a:buFont typeface="Symbol" panose="05050102010706020507" pitchFamily="18" charset="2"/>
              <a:buChar char=""/>
              <a:tabLst>
                <a:tab pos="457200" algn="l"/>
              </a:tabLst>
            </a:pPr>
            <a:r>
              <a:rPr lang="es-MX" sz="1800" b="1" kern="100" dirty="0">
                <a:effectLst/>
                <a:ea typeface="Calibri" panose="020F0502020204030204" pitchFamily="34" charset="0"/>
                <a:cs typeface="Times New Roman" panose="02020603050405020304" pitchFamily="18" charset="0"/>
              </a:rPr>
              <a:t>Sistemas de navegación en automóviles: </a:t>
            </a:r>
            <a:r>
              <a:rPr lang="es-MX" sz="1800" kern="100" dirty="0">
                <a:effectLst/>
                <a:ea typeface="Calibri" panose="020F0502020204030204" pitchFamily="34" charset="0"/>
                <a:cs typeface="Times New Roman" panose="02020603050405020304" pitchFamily="18" charset="0"/>
              </a:rPr>
              <a:t>Algunos automóviles modernos permiten a los conductores controlar funciones como el volumen de la radio o la navegación mediante gestos, evitando que tengan que apartar la vista de la carretera.</a:t>
            </a:r>
            <a:endParaRPr lang="es-MX" sz="1600" kern="1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s-MX" sz="1800" b="1" kern="100" dirty="0">
                <a:effectLst/>
                <a:ea typeface="Calibri" panose="020F0502020204030204" pitchFamily="34" charset="0"/>
                <a:cs typeface="Times New Roman" panose="02020603050405020304" pitchFamily="18" charset="0"/>
              </a:rPr>
              <a:t>Interfaces de pantalla táctil gestual: </a:t>
            </a:r>
            <a:r>
              <a:rPr lang="es-MX" sz="1800" kern="100" dirty="0">
                <a:effectLst/>
                <a:ea typeface="Calibri" panose="020F0502020204030204" pitchFamily="34" charset="0"/>
                <a:cs typeface="Times New Roman" panose="02020603050405020304" pitchFamily="18" charset="0"/>
              </a:rPr>
              <a:t>Algunos dispositivos con pantallas táctiles permiten gestos, como pellizcar para hacer zoom o deslizar para desplazarse, para navegar y manipular contenido.</a:t>
            </a:r>
            <a:endParaRPr lang="es-MX" sz="1600" kern="100" dirty="0">
              <a:effectLst/>
              <a:ea typeface="Calibri" panose="020F0502020204030204" pitchFamily="34" charset="0"/>
              <a:cs typeface="Times New Roman" panose="02020603050405020304" pitchFamily="18" charset="0"/>
            </a:endParaRPr>
          </a:p>
          <a:p>
            <a:endParaRPr lang="es-MX" dirty="0"/>
          </a:p>
        </p:txBody>
      </p:sp>
      <p:pic>
        <p:nvPicPr>
          <p:cNvPr id="5" name="Imagen 4">
            <a:extLst>
              <a:ext uri="{FF2B5EF4-FFF2-40B4-BE49-F238E27FC236}">
                <a16:creationId xmlns:a16="http://schemas.microsoft.com/office/drawing/2014/main" id="{3748CADE-C90B-595E-6121-B249449C3020}"/>
              </a:ext>
            </a:extLst>
          </p:cNvPr>
          <p:cNvPicPr>
            <a:picLocks noChangeAspect="1"/>
          </p:cNvPicPr>
          <p:nvPr/>
        </p:nvPicPr>
        <p:blipFill rotWithShape="1">
          <a:blip r:embed="rId2"/>
          <a:srcRect l="413" r="4" b="4"/>
          <a:stretch/>
        </p:blipFill>
        <p:spPr>
          <a:xfrm>
            <a:off x="1342042" y="1574308"/>
            <a:ext cx="3306158" cy="2074911"/>
          </a:xfrm>
          <a:prstGeom prst="rect">
            <a:avLst/>
          </a:prstGeom>
          <a:noFill/>
        </p:spPr>
      </p:pic>
      <p:pic>
        <p:nvPicPr>
          <p:cNvPr id="4" name="Imagen 3">
            <a:extLst>
              <a:ext uri="{FF2B5EF4-FFF2-40B4-BE49-F238E27FC236}">
                <a16:creationId xmlns:a16="http://schemas.microsoft.com/office/drawing/2014/main" id="{089F7DFD-917D-BD6B-9CEB-E761654E642F}"/>
              </a:ext>
            </a:extLst>
          </p:cNvPr>
          <p:cNvPicPr>
            <a:picLocks noChangeAspect="1"/>
          </p:cNvPicPr>
          <p:nvPr/>
        </p:nvPicPr>
        <p:blipFill rotWithShape="1">
          <a:blip r:embed="rId3"/>
          <a:srcRect r="-3" b="3657"/>
          <a:stretch/>
        </p:blipFill>
        <p:spPr>
          <a:xfrm>
            <a:off x="1342342" y="3815983"/>
            <a:ext cx="3308489" cy="2127608"/>
          </a:xfrm>
          <a:prstGeom prst="rect">
            <a:avLst/>
          </a:prstGeom>
          <a:noFill/>
        </p:spPr>
      </p:pic>
      <p:sp>
        <p:nvSpPr>
          <p:cNvPr id="14" name="Slide Number Placeholder 14">
            <a:extLst>
              <a:ext uri="{FF2B5EF4-FFF2-40B4-BE49-F238E27FC236}">
                <a16:creationId xmlns:a16="http://schemas.microsoft.com/office/drawing/2014/main" id="{D30DAEC9-1C4F-2AF8-D57C-6287E3771FB1}"/>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9</a:t>
            </a:fld>
            <a:endParaRPr lang="en-US"/>
          </a:p>
        </p:txBody>
      </p:sp>
    </p:spTree>
    <p:extLst>
      <p:ext uri="{BB962C8B-B14F-4D97-AF65-F5344CB8AC3E}">
        <p14:creationId xmlns:p14="http://schemas.microsoft.com/office/powerpoint/2010/main" val="784136704"/>
      </p:ext>
    </p:extLst>
  </p:cSld>
  <p:clrMapOvr>
    <a:masterClrMapping/>
  </p:clrMapOvr>
</p:sld>
</file>

<file path=ppt/theme/theme1.xml><?xml version="1.0" encoding="utf-8"?>
<a:theme xmlns:a="http://schemas.openxmlformats.org/drawingml/2006/main" name="Limelight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25</TotalTime>
  <Words>1702</Words>
  <Application>Microsoft Office PowerPoint</Application>
  <PresentationFormat>Panorámica</PresentationFormat>
  <Paragraphs>99</Paragraphs>
  <Slides>25</Slides>
  <Notes>0</Notes>
  <HiddenSlides>0</HiddenSlides>
  <MMClips>4</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Symbol</vt:lpstr>
      <vt:lpstr>Trade Gothic Next Cond</vt:lpstr>
      <vt:lpstr>Trade Gothic Next Light</vt:lpstr>
      <vt:lpstr>LimelightVTI</vt:lpstr>
      <vt:lpstr>INTERFACES NATURALES  INTERFACES DE USUARIO AVANZADAS</vt:lpstr>
      <vt:lpstr>AGENDA</vt:lpstr>
      <vt:lpstr>INTERFACES DE USUARIO DE VOZ (vui)</vt:lpstr>
      <vt:lpstr>CARACTERÍSTICAS</vt:lpstr>
      <vt:lpstr>EJEMPLOS</vt:lpstr>
      <vt:lpstr>INTERFACES GESTUALES</vt:lpstr>
      <vt:lpstr>CARACTERÍSTICAS</vt:lpstr>
      <vt:lpstr>CARACTERÍSTICAS</vt:lpstr>
      <vt:lpstr>EJEMPLOS</vt:lpstr>
      <vt:lpstr>Presentación de PowerPoint</vt:lpstr>
      <vt:lpstr>INTERFACES VIRTUALES</vt:lpstr>
      <vt:lpstr>CARACTERÍSTICAS</vt:lpstr>
      <vt:lpstr>CARACTERÍSTICAS</vt:lpstr>
      <vt:lpstr>EJEMPLOS</vt:lpstr>
      <vt:lpstr>Presentación de PowerPoint</vt:lpstr>
      <vt:lpstr>INTERFACES TANGIBLES</vt:lpstr>
      <vt:lpstr>CARACTERÍSTICAS</vt:lpstr>
      <vt:lpstr>CARACTERÍSTICAS</vt:lpstr>
      <vt:lpstr>EJEMPLOS</vt:lpstr>
      <vt:lpstr>Presentación de PowerPoint</vt:lpstr>
      <vt:lpstr>INTERFAces  CEREBRO -COMPUTADORA </vt:lpstr>
      <vt:lpstr>CARACTERÍSTICAS</vt:lpstr>
      <vt:lpstr>EJEMPLOS</vt:lpstr>
      <vt:lpstr>Presentación de PowerPoint</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INTERFACES NATURALES  INTERFACES DE USUARIO AVANZADAS</dc:title>
  <dc:creator>Kevin Panes</dc:creator>
  <cp:lastModifiedBy>Kevin Panes</cp:lastModifiedBy>
  <cp:revision>7</cp:revision>
  <dcterms:created xsi:type="dcterms:W3CDTF">2023-09-21T05:41:46Z</dcterms:created>
  <dcterms:modified xsi:type="dcterms:W3CDTF">2023-09-28T15:48:45Z</dcterms:modified>
</cp:coreProperties>
</file>